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9"/>
  </p:notesMasterIdLst>
  <p:sldIdLst>
    <p:sldId id="257" r:id="rId2"/>
    <p:sldId id="256" r:id="rId3"/>
    <p:sldId id="258" r:id="rId4"/>
    <p:sldId id="276" r:id="rId5"/>
    <p:sldId id="273" r:id="rId6"/>
    <p:sldId id="269" r:id="rId7"/>
    <p:sldId id="28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42A"/>
    <a:srgbClr val="AACCD6"/>
    <a:srgbClr val="E1B3BD"/>
    <a:srgbClr val="ABCDB5"/>
    <a:srgbClr val="B1CDD3"/>
    <a:srgbClr val="E9C1DC"/>
    <a:srgbClr val="ACCDD6"/>
    <a:srgbClr val="EBE4A0"/>
    <a:srgbClr val="E8A19D"/>
    <a:srgbClr val="BD0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snapToGrid="0">
      <p:cViewPr varScale="1">
        <p:scale>
          <a:sx n="84" d="100"/>
          <a:sy n="84" d="100"/>
        </p:scale>
        <p:origin x="14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9E0F2-EE5A-4D7C-87E3-0CC4D8921ED0}" type="datetimeFigureOut">
              <a:rPr lang="en-US" smtClean="0"/>
              <a:t>5/16/2023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67A92-A17C-4D94-97E9-F46EF94FBAF1}" type="slidenum">
              <a:rPr lang="en-US" smtClean="0"/>
              <a:t>‹#›</a:t>
            </a:fld>
            <a:endParaRPr lang="en-US"/>
          </a:p>
        </p:txBody>
      </p:sp>
    </p:spTree>
    <p:extLst>
      <p:ext uri="{BB962C8B-B14F-4D97-AF65-F5344CB8AC3E}">
        <p14:creationId xmlns:p14="http://schemas.microsoft.com/office/powerpoint/2010/main" val="51562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67A92-A17C-4D94-97E9-F46EF94FBAF1}" type="slidenum">
              <a:rPr lang="en-US" smtClean="0"/>
              <a:t>3</a:t>
            </a:fld>
            <a:endParaRPr lang="en-US"/>
          </a:p>
        </p:txBody>
      </p:sp>
    </p:spTree>
    <p:extLst>
      <p:ext uri="{BB962C8B-B14F-4D97-AF65-F5344CB8AC3E}">
        <p14:creationId xmlns:p14="http://schemas.microsoft.com/office/powerpoint/2010/main" val="711613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5DC3EA8F-0EA2-4DF5-B4D2-242720A40D53}" type="slidenum">
              <a:rPr lang="en-US" altLang="en-US"/>
              <a:pPr>
                <a:defRPr/>
              </a:pPr>
              <a:t>‹#›</a:t>
            </a:fld>
            <a:endParaRPr lang="en-US" altLang="en-US"/>
          </a:p>
        </p:txBody>
      </p:sp>
    </p:spTree>
    <p:extLst>
      <p:ext uri="{BB962C8B-B14F-4D97-AF65-F5344CB8AC3E}">
        <p14:creationId xmlns:p14="http://schemas.microsoft.com/office/powerpoint/2010/main" val="15574240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5473A9-0787-4D84-AF9F-AFC5D5D1F733}" type="slidenum">
              <a:rPr lang="en-US" altLang="en-US"/>
              <a:pPr>
                <a:defRPr/>
              </a:pPr>
              <a:t>‹#›</a:t>
            </a:fld>
            <a:endParaRPr lang="en-US" altLang="en-US"/>
          </a:p>
        </p:txBody>
      </p:sp>
    </p:spTree>
    <p:extLst>
      <p:ext uri="{BB962C8B-B14F-4D97-AF65-F5344CB8AC3E}">
        <p14:creationId xmlns:p14="http://schemas.microsoft.com/office/powerpoint/2010/main" val="276925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986424-A0DB-404B-B5B6-A3BF737F99D5}" type="slidenum">
              <a:rPr lang="en-US" altLang="en-US"/>
              <a:pPr>
                <a:defRPr/>
              </a:pPr>
              <a:t>‹#›</a:t>
            </a:fld>
            <a:endParaRPr lang="en-US" altLang="en-US"/>
          </a:p>
        </p:txBody>
      </p:sp>
    </p:spTree>
    <p:extLst>
      <p:ext uri="{BB962C8B-B14F-4D97-AF65-F5344CB8AC3E}">
        <p14:creationId xmlns:p14="http://schemas.microsoft.com/office/powerpoint/2010/main" val="6541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r>
              <a:rPr lang="en-US" noProof="0" smtClean="0"/>
              <a:t>Click icon to add chart</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C03E77-5694-42C3-BDF8-E560BDD4B986}" type="slidenum">
              <a:rPr lang="en-US" altLang="en-US"/>
              <a:pPr>
                <a:defRPr/>
              </a:pPr>
              <a:t>‹#›</a:t>
            </a:fld>
            <a:endParaRPr lang="en-US" altLang="en-US"/>
          </a:p>
        </p:txBody>
      </p:sp>
    </p:spTree>
    <p:extLst>
      <p:ext uri="{BB962C8B-B14F-4D97-AF65-F5344CB8AC3E}">
        <p14:creationId xmlns:p14="http://schemas.microsoft.com/office/powerpoint/2010/main" val="33988357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BF5DB2-0897-42DD-ADA0-AE888C7D8E0A}" type="slidenum">
              <a:rPr lang="en-US" altLang="en-US"/>
              <a:pPr>
                <a:defRPr/>
              </a:pPr>
              <a:t>‹#›</a:t>
            </a:fld>
            <a:endParaRPr lang="en-US" altLang="en-US"/>
          </a:p>
        </p:txBody>
      </p:sp>
    </p:spTree>
    <p:extLst>
      <p:ext uri="{BB962C8B-B14F-4D97-AF65-F5344CB8AC3E}">
        <p14:creationId xmlns:p14="http://schemas.microsoft.com/office/powerpoint/2010/main" val="100683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460EC7-2505-4528-9590-2EC514384895}" type="slidenum">
              <a:rPr lang="en-US" altLang="en-US"/>
              <a:pPr>
                <a:defRPr/>
              </a:pPr>
              <a:t>‹#›</a:t>
            </a:fld>
            <a:endParaRPr lang="en-US" altLang="en-US"/>
          </a:p>
        </p:txBody>
      </p:sp>
    </p:spTree>
    <p:extLst>
      <p:ext uri="{BB962C8B-B14F-4D97-AF65-F5344CB8AC3E}">
        <p14:creationId xmlns:p14="http://schemas.microsoft.com/office/powerpoint/2010/main" val="3811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F9B259-E29B-43A3-BD0B-50AE98BE475D}" type="slidenum">
              <a:rPr lang="en-US" altLang="en-US"/>
              <a:pPr>
                <a:defRPr/>
              </a:pPr>
              <a:t>‹#›</a:t>
            </a:fld>
            <a:endParaRPr lang="en-US" altLang="en-US"/>
          </a:p>
        </p:txBody>
      </p:sp>
    </p:spTree>
    <p:extLst>
      <p:ext uri="{BB962C8B-B14F-4D97-AF65-F5344CB8AC3E}">
        <p14:creationId xmlns:p14="http://schemas.microsoft.com/office/powerpoint/2010/main" val="85598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9A2966-8A88-4E15-BB0E-D2ACA4832299}" type="slidenum">
              <a:rPr lang="en-US" altLang="en-US"/>
              <a:pPr>
                <a:defRPr/>
              </a:pPr>
              <a:t>‹#›</a:t>
            </a:fld>
            <a:endParaRPr lang="en-US" altLang="en-US"/>
          </a:p>
        </p:txBody>
      </p:sp>
    </p:spTree>
    <p:extLst>
      <p:ext uri="{BB962C8B-B14F-4D97-AF65-F5344CB8AC3E}">
        <p14:creationId xmlns:p14="http://schemas.microsoft.com/office/powerpoint/2010/main" val="406663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3D0BD9-80BF-483B-8AF9-918FD80B3DA1}" type="slidenum">
              <a:rPr lang="en-US" altLang="en-US"/>
              <a:pPr>
                <a:defRPr/>
              </a:pPr>
              <a:t>‹#›</a:t>
            </a:fld>
            <a:endParaRPr lang="en-US" altLang="en-US"/>
          </a:p>
        </p:txBody>
      </p:sp>
    </p:spTree>
    <p:extLst>
      <p:ext uri="{BB962C8B-B14F-4D97-AF65-F5344CB8AC3E}">
        <p14:creationId xmlns:p14="http://schemas.microsoft.com/office/powerpoint/2010/main" val="195934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8D92EA-5836-466D-A68E-7D66DCE070EA}" type="slidenum">
              <a:rPr lang="en-US" altLang="en-US"/>
              <a:pPr>
                <a:defRPr/>
              </a:pPr>
              <a:t>‹#›</a:t>
            </a:fld>
            <a:endParaRPr lang="en-US" altLang="en-US"/>
          </a:p>
        </p:txBody>
      </p:sp>
    </p:spTree>
    <p:extLst>
      <p:ext uri="{BB962C8B-B14F-4D97-AF65-F5344CB8AC3E}">
        <p14:creationId xmlns:p14="http://schemas.microsoft.com/office/powerpoint/2010/main" val="105654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43E184C-A743-4C37-8A50-2894171038E2}" type="slidenum">
              <a:rPr lang="en-US" altLang="en-US"/>
              <a:pPr>
                <a:defRPr/>
              </a:pPr>
              <a:t>‹#›</a:t>
            </a:fld>
            <a:endParaRPr lang="en-US" altLang="en-US"/>
          </a:p>
        </p:txBody>
      </p:sp>
    </p:spTree>
    <p:extLst>
      <p:ext uri="{BB962C8B-B14F-4D97-AF65-F5344CB8AC3E}">
        <p14:creationId xmlns:p14="http://schemas.microsoft.com/office/powerpoint/2010/main" val="191897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1345A2-6F25-4F16-AE88-DB5A62ED2D9D}" type="slidenum">
              <a:rPr lang="en-US" altLang="en-US"/>
              <a:pPr>
                <a:defRPr/>
              </a:pPr>
              <a:t>‹#›</a:t>
            </a:fld>
            <a:endParaRPr lang="en-US" altLang="en-US"/>
          </a:p>
        </p:txBody>
      </p:sp>
    </p:spTree>
    <p:extLst>
      <p:ext uri="{BB962C8B-B14F-4D97-AF65-F5344CB8AC3E}">
        <p14:creationId xmlns:p14="http://schemas.microsoft.com/office/powerpoint/2010/main" val="67373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E597C9-6A86-4B5E-9960-D320804A6800}" type="slidenum">
              <a:rPr lang="en-US" altLang="en-US"/>
              <a:pPr>
                <a:defRPr/>
              </a:pPr>
              <a:t>‹#›</a:t>
            </a:fld>
            <a:endParaRPr lang="en-US" altLang="en-US"/>
          </a:p>
        </p:txBody>
      </p:sp>
    </p:spTree>
    <p:extLst>
      <p:ext uri="{BB962C8B-B14F-4D97-AF65-F5344CB8AC3E}">
        <p14:creationId xmlns:p14="http://schemas.microsoft.com/office/powerpoint/2010/main" val="179444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A1E7B05-9200-409F-8B3E-CC49CA36C65B}" type="slidenum">
              <a:rPr lang="en-US" altLang="en-US"/>
              <a:pPr>
                <a:defRPr/>
              </a:pPr>
              <a:t>‹#›</a:t>
            </a:fld>
            <a:endParaRPr lang="en-US" altLang="en-US"/>
          </a:p>
        </p:txBody>
      </p:sp>
    </p:spTree>
    <p:extLst>
      <p:ext uri="{BB962C8B-B14F-4D97-AF65-F5344CB8AC3E}">
        <p14:creationId xmlns:p14="http://schemas.microsoft.com/office/powerpoint/2010/main" val="113562248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fa.wikipedia.org/wiki/%D8%B1%D9%81%D8%AA%D8%A7%D8%B1%D8%AF%D8%B1%D9%85%D8%A7%D9%86%DB%8C_%D8%B4%D9%86%D8%A7%D8%AE%D8%AA%DB%8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7096" y="851679"/>
            <a:ext cx="3683308" cy="4104143"/>
          </a:xfrm>
          <a:prstGeom prst="rect">
            <a:avLst/>
          </a:prstGeom>
        </p:spPr>
      </p:pic>
    </p:spTree>
    <p:extLst>
      <p:ext uri="{BB962C8B-B14F-4D97-AF65-F5344CB8AC3E}">
        <p14:creationId xmlns:p14="http://schemas.microsoft.com/office/powerpoint/2010/main" val="29755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782" y="0"/>
            <a:ext cx="7969089" cy="2215991"/>
          </a:xfrm>
          <a:prstGeom prst="rect">
            <a:avLst/>
          </a:prstGeom>
          <a:noFill/>
        </p:spPr>
        <p:txBody>
          <a:bodyPr wrap="square" rtlCol="0">
            <a:spAutoFit/>
          </a:bodyPr>
          <a:lstStyle/>
          <a:p>
            <a:pPr algn="ctr">
              <a:lnSpc>
                <a:spcPct val="150000"/>
              </a:lnSpc>
            </a:pPr>
            <a:r>
              <a:rPr lang="fa-IR" sz="4800" b="1" dirty="0">
                <a:ln w="22225">
                  <a:solidFill>
                    <a:schemeClr val="accent2"/>
                  </a:solidFill>
                  <a:prstDash val="solid"/>
                </a:ln>
                <a:solidFill>
                  <a:srgbClr val="7030A0"/>
                </a:solidFill>
                <a:effectLst>
                  <a:glow rad="101600">
                    <a:srgbClr val="FFFF00">
                      <a:alpha val="60000"/>
                    </a:srgbClr>
                  </a:glow>
                </a:effectLst>
                <a:cs typeface="B Titr" panose="00000700000000000000" pitchFamily="2" charset="-78"/>
              </a:rPr>
              <a:t>موضوع </a:t>
            </a:r>
            <a:r>
              <a:rPr lang="fa-IR" sz="4800" b="1" dirty="0" smtClean="0">
                <a:ln w="22225">
                  <a:solidFill>
                    <a:schemeClr val="accent2"/>
                  </a:solidFill>
                  <a:prstDash val="solid"/>
                </a:ln>
                <a:solidFill>
                  <a:srgbClr val="7030A0"/>
                </a:solidFill>
                <a:effectLst>
                  <a:glow rad="101600">
                    <a:srgbClr val="FFFF00">
                      <a:alpha val="60000"/>
                    </a:srgbClr>
                  </a:glow>
                </a:effectLst>
                <a:cs typeface="B Titr" panose="00000700000000000000" pitchFamily="2" charset="-78"/>
              </a:rPr>
              <a:t>تحقیق</a:t>
            </a:r>
            <a:endParaRPr lang="en-US" sz="4800" b="1" dirty="0" smtClean="0">
              <a:ln w="22225">
                <a:solidFill>
                  <a:schemeClr val="accent2"/>
                </a:solidFill>
                <a:prstDash val="solid"/>
              </a:ln>
              <a:solidFill>
                <a:srgbClr val="7030A0"/>
              </a:solidFill>
              <a:effectLst>
                <a:glow rad="101600">
                  <a:srgbClr val="FFFF00">
                    <a:alpha val="60000"/>
                  </a:srgbClr>
                </a:glow>
              </a:effectLst>
              <a:cs typeface="B Titr" panose="00000700000000000000" pitchFamily="2" charset="-78"/>
            </a:endParaRPr>
          </a:p>
          <a:p>
            <a:pPr algn="ctr">
              <a:lnSpc>
                <a:spcPct val="150000"/>
              </a:lnSpc>
            </a:pPr>
            <a:r>
              <a:rPr lang="fa-IR" sz="4800" b="1" dirty="0" smtClean="0">
                <a:ln w="22225">
                  <a:solidFill>
                    <a:schemeClr val="accent2"/>
                  </a:solidFill>
                  <a:prstDash val="solid"/>
                </a:ln>
                <a:solidFill>
                  <a:srgbClr val="7030A0"/>
                </a:solidFill>
                <a:effectLst>
                  <a:glow rad="101600">
                    <a:srgbClr val="FFFF00">
                      <a:alpha val="60000"/>
                    </a:srgbClr>
                  </a:glow>
                </a:effectLst>
                <a:cs typeface="B Titr" panose="00000700000000000000" pitchFamily="2" charset="-78"/>
              </a:rPr>
              <a:t> </a:t>
            </a:r>
            <a:r>
              <a:rPr lang="fa-IR" sz="4000" b="1" dirty="0">
                <a:ln w="22225">
                  <a:solidFill>
                    <a:schemeClr val="accent2"/>
                  </a:solidFill>
                  <a:prstDash val="solid"/>
                </a:ln>
                <a:solidFill>
                  <a:srgbClr val="7030A0"/>
                </a:solidFill>
                <a:effectLst>
                  <a:glow rad="101600">
                    <a:srgbClr val="FFFF00">
                      <a:alpha val="60000"/>
                    </a:srgbClr>
                  </a:glow>
                </a:effectLst>
                <a:cs typeface="B Titr" panose="00000700000000000000" pitchFamily="2" charset="-78"/>
              </a:rPr>
              <a:t>اختلال </a:t>
            </a:r>
            <a:r>
              <a:rPr lang="fa-IR" sz="4000" b="1" dirty="0" smtClean="0">
                <a:ln w="22225">
                  <a:solidFill>
                    <a:schemeClr val="accent2"/>
                  </a:solidFill>
                  <a:prstDash val="solid"/>
                </a:ln>
                <a:solidFill>
                  <a:srgbClr val="7030A0"/>
                </a:solidFill>
                <a:effectLst>
                  <a:glow rad="101600">
                    <a:srgbClr val="FFFF00">
                      <a:alpha val="60000"/>
                    </a:srgbClr>
                  </a:glow>
                </a:effectLst>
                <a:cs typeface="B Titr" panose="00000700000000000000" pitchFamily="2" charset="-78"/>
              </a:rPr>
              <a:t>سلوک</a:t>
            </a:r>
            <a:endParaRPr lang="en-US" sz="4000" b="1" dirty="0">
              <a:ln w="22225">
                <a:solidFill>
                  <a:schemeClr val="accent2"/>
                </a:solidFill>
                <a:prstDash val="solid"/>
              </a:ln>
              <a:solidFill>
                <a:srgbClr val="7030A0"/>
              </a:solidFill>
              <a:effectLst>
                <a:glow rad="101600">
                  <a:srgbClr val="FFFF00">
                    <a:alpha val="60000"/>
                  </a:srgbClr>
                </a:glow>
              </a:effectLst>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1673227" y="2400125"/>
            <a:ext cx="5314596" cy="3724096"/>
          </a:xfrm>
          <a:prstGeom prst="rect">
            <a:avLst/>
          </a:prstGeom>
        </p:spPr>
      </p:pic>
      <p:grpSp>
        <p:nvGrpSpPr>
          <p:cNvPr id="5" name="Group 4"/>
          <p:cNvGrpSpPr/>
          <p:nvPr/>
        </p:nvGrpSpPr>
        <p:grpSpPr>
          <a:xfrm>
            <a:off x="1553680" y="639057"/>
            <a:ext cx="1761068" cy="1761068"/>
            <a:chOff x="1715910" y="630766"/>
            <a:chExt cx="1761068" cy="176106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910" y="630766"/>
              <a:ext cx="1761068" cy="1761068"/>
            </a:xfrm>
            <a:prstGeom prst="ellipse">
              <a:avLst/>
            </a:prstGeom>
            <a:ln>
              <a:noFill/>
            </a:ln>
            <a:effectLst>
              <a:softEdge rad="112500"/>
            </a:effectLst>
          </p:spPr>
        </p:pic>
        <p:sp>
          <p:nvSpPr>
            <p:cNvPr id="8" name="TextBox 7"/>
            <p:cNvSpPr txBox="1"/>
            <p:nvPr/>
          </p:nvSpPr>
          <p:spPr>
            <a:xfrm>
              <a:off x="1772355" y="1365106"/>
              <a:ext cx="1375835" cy="292388"/>
            </a:xfrm>
            <a:prstGeom prst="rect">
              <a:avLst/>
            </a:prstGeom>
            <a:noFill/>
          </p:spPr>
          <p:txBody>
            <a:bodyPr wrap="square" rtlCol="0">
              <a:spAutoFit/>
            </a:bodyPr>
            <a:lstStyle/>
            <a:p>
              <a:r>
                <a:rPr lang="en-US" sz="1300" dirty="0" smtClean="0">
                  <a:solidFill>
                    <a:srgbClr val="FFFF00"/>
                  </a:solidFill>
                  <a:latin typeface="Arial" panose="020B0604020202020204" pitchFamily="34" charset="0"/>
                  <a:cs typeface="Arial" panose="020B0604020202020204" pitchFamily="34" charset="0"/>
                </a:rPr>
                <a:t>ir-powerpoint.ir</a:t>
              </a:r>
              <a:endParaRPr lang="en-US" sz="1300"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a:xfrm>
              <a:off x="1924052" y="1684848"/>
              <a:ext cx="948266" cy="523220"/>
            </a:xfrm>
            <a:prstGeom prst="rect">
              <a:avLst/>
            </a:prstGeom>
            <a:noFill/>
          </p:spPr>
          <p:txBody>
            <a:bodyPr wrap="square" rtlCol="0">
              <a:spAutoFit/>
            </a:bodyPr>
            <a:lstStyle/>
            <a:p>
              <a:pPr algn="ctr"/>
              <a:r>
                <a:rPr lang="fa-IR" sz="1400" dirty="0" smtClean="0">
                  <a:solidFill>
                    <a:srgbClr val="92D050"/>
                  </a:solidFill>
                  <a:cs typeface="B Kourosh" panose="00000400000000000000" pitchFamily="2" charset="-78"/>
                </a:rPr>
                <a:t>کتابخانه مجازی</a:t>
              </a:r>
            </a:p>
            <a:p>
              <a:pPr algn="ctr"/>
              <a:r>
                <a:rPr lang="fa-IR" sz="1400" dirty="0" smtClean="0">
                  <a:solidFill>
                    <a:srgbClr val="92D050"/>
                  </a:solidFill>
                  <a:cs typeface="B Kourosh" panose="00000400000000000000" pitchFamily="2" charset="-78"/>
                </a:rPr>
                <a:t>پاورپوینت</a:t>
              </a:r>
              <a:endParaRPr lang="en-US" sz="1400" dirty="0">
                <a:solidFill>
                  <a:srgbClr val="92D050"/>
                </a:solidFill>
                <a:cs typeface="B Kourosh" panose="00000400000000000000" pitchFamily="2" charset="-78"/>
              </a:endParaRPr>
            </a:p>
          </p:txBody>
        </p:sp>
      </p:grpSp>
    </p:spTree>
    <p:extLst>
      <p:ext uri="{BB962C8B-B14F-4D97-AF65-F5344CB8AC3E}">
        <p14:creationId xmlns:p14="http://schemas.microsoft.com/office/powerpoint/2010/main" val="12272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668" y="982133"/>
            <a:ext cx="6829777" cy="6001643"/>
          </a:xfrm>
          <a:prstGeom prst="rect">
            <a:avLst/>
          </a:prstGeom>
        </p:spPr>
        <p:txBody>
          <a:bodyPr wrap="square">
            <a:spAutoFit/>
          </a:bodyPr>
          <a:lstStyle/>
          <a:p>
            <a:pPr algn="justLow" rtl="1">
              <a:lnSpc>
                <a:spcPct val="150000"/>
              </a:lnSpc>
            </a:pPr>
            <a:r>
              <a:rPr lang="fa-IR" sz="1600" b="1" dirty="0" smtClean="0">
                <a:latin typeface="IRANSans" panose="02040503050201020203" pitchFamily="18" charset="-78"/>
                <a:cs typeface="B Nazanin" panose="00000400000000000000" pitchFamily="2" charset="-78"/>
              </a:rPr>
              <a:t>مجموعه ای پایدار از رفتارهایی در کودک یا نوجوان </a:t>
            </a:r>
            <a:r>
              <a:rPr lang="fa-IR" sz="1600" b="1" dirty="0">
                <a:solidFill>
                  <a:srgbClr val="00B050"/>
                </a:solidFill>
                <a:latin typeface="IRANSans" panose="02040503050201020203" pitchFamily="18" charset="-78"/>
                <a:cs typeface="B Nazanin" panose="00000400000000000000" pitchFamily="2" charset="-78"/>
              </a:rPr>
              <a:t>شامل تضییع حقوق دیگران، تجاوز، پرخاشگری و هنجارشکنی است </a:t>
            </a:r>
            <a:r>
              <a:rPr lang="fa-IR" sz="1600" b="1" dirty="0">
                <a:latin typeface="IRANSans" panose="02040503050201020203" pitchFamily="18" charset="-78"/>
                <a:cs typeface="B Nazanin" panose="00000400000000000000" pitchFamily="2" charset="-78"/>
              </a:rPr>
              <a:t>که به مرور زمان شکل می گیرد و تحول </a:t>
            </a:r>
            <a:r>
              <a:rPr lang="fa-IR" sz="1600" b="1" dirty="0" smtClean="0">
                <a:latin typeface="IRANSans" panose="02040503050201020203" pitchFamily="18" charset="-78"/>
                <a:cs typeface="B Nazanin" panose="00000400000000000000" pitchFamily="2" charset="-78"/>
              </a:rPr>
              <a:t>می </a:t>
            </a:r>
            <a:r>
              <a:rPr lang="fa-IR" sz="1600" b="1" dirty="0">
                <a:latin typeface="IRANSans" panose="02040503050201020203" pitchFamily="18" charset="-78"/>
                <a:cs typeface="B Nazanin" panose="00000400000000000000" pitchFamily="2" charset="-78"/>
              </a:rPr>
              <a:t>یابد و معمولاً مشخصه ی اختلال سلوک یکی از اختلالات روانی است که در کودکی یا نوجوانی تشخیص </a:t>
            </a:r>
            <a:r>
              <a:rPr lang="fa-IR" sz="1600" b="1" dirty="0" smtClean="0">
                <a:latin typeface="IRANSans" panose="02040503050201020203" pitchFamily="18" charset="-78"/>
                <a:cs typeface="B Nazanin" panose="00000400000000000000" pitchFamily="2" charset="-78"/>
              </a:rPr>
              <a:t>داده    </a:t>
            </a:r>
            <a:r>
              <a:rPr lang="fa-IR" sz="1600" b="1" dirty="0">
                <a:latin typeface="IRANSans" panose="02040503050201020203" pitchFamily="18" charset="-78"/>
                <a:cs typeface="B Nazanin" panose="00000400000000000000" pitchFamily="2" charset="-78"/>
              </a:rPr>
              <a:t>می شود. این اختلال </a:t>
            </a:r>
            <a:r>
              <a:rPr lang="fa-IR" sz="1600" b="1" dirty="0" smtClean="0">
                <a:latin typeface="IRANSans" panose="02040503050201020203" pitchFamily="18" charset="-78"/>
                <a:cs typeface="B Nazanin" panose="00000400000000000000" pitchFamily="2" charset="-78"/>
              </a:rPr>
              <a:t>وجود یک الگوی تکراری و مداوم از رفتاری است که در آن حقوق اساسی دیگران یا مقررات زیرپا گذاشته می شود . مشکلات اختلال سلوک به وسیله رفتارهای ضد اجتماعی توصیف شده اند مانند : دزدی ، دروغگوئی ، جنگیدن که این رفتارها می تواند مشکلات قابل توجهی برای کودکان و خانواده های آنان ایجاد کند و هزینه قابل توجهی را نیز به جامعه تحمیل کند . </a:t>
            </a:r>
          </a:p>
          <a:p>
            <a:pPr algn="justLow" rtl="1">
              <a:lnSpc>
                <a:spcPct val="150000"/>
              </a:lnSpc>
            </a:pPr>
            <a:r>
              <a:rPr lang="fa-IR" sz="1600" b="1" dirty="0" smtClean="0">
                <a:latin typeface="IRANSans" panose="02040503050201020203" pitchFamily="18" charset="-78"/>
                <a:cs typeface="B Nazanin" panose="00000400000000000000" pitchFamily="2" charset="-78"/>
              </a:rPr>
              <a:t>علائم اختلال یک شبه ظاهر نمی شود بلکه بسیاری از آنها در طول زمان شکل گرفته اند .         سن متوسط شروع اختلال در پسران پایین تر از دختران است . پسران اکثراً در فاصله سنی 10 تا 12 سالگی دچار این اختلال میشوند درحالیکه دختران قبل از اینکه دارای این ملاک ها شوند به سن 14 تا 16 سالگی رسیده اند . </a:t>
            </a:r>
          </a:p>
          <a:p>
            <a:pPr algn="justLow" rtl="1">
              <a:lnSpc>
                <a:spcPct val="150000"/>
              </a:lnSpc>
            </a:pPr>
            <a:r>
              <a:rPr lang="fa-IR" sz="1600" b="1" dirty="0" smtClean="0">
                <a:latin typeface="IRANSans" panose="02040503050201020203" pitchFamily="18" charset="-78"/>
                <a:cs typeface="B Nazanin" panose="00000400000000000000" pitchFamily="2" charset="-78"/>
              </a:rPr>
              <a:t>افراد پرخاشگر دچار اختلال سلوک به ویژه در موقعیت های مبهم به طور مکرر مقاصد دیگران را خصمانه تر و تهدید کننده تر از آنچه که هست برداشت می کنند . در نتیجه با پرخاشگری پاسخ       می دهند و پرخاشگری خود را موجه و منطقی می دانند . </a:t>
            </a:r>
          </a:p>
          <a:p>
            <a:pPr algn="justLow" rtl="1">
              <a:lnSpc>
                <a:spcPct val="150000"/>
              </a:lnSpc>
            </a:pPr>
            <a:endParaRPr lang="fa-IR" sz="1600" b="1" dirty="0">
              <a:latin typeface="IRANSans" panose="02040503050201020203" pitchFamily="18" charset="-78"/>
              <a:cs typeface="B Nazanin" panose="00000400000000000000" pitchFamily="2" charset="-78"/>
            </a:endParaRPr>
          </a:p>
        </p:txBody>
      </p:sp>
      <p:sp>
        <p:nvSpPr>
          <p:cNvPr id="2" name="Pentagon 1"/>
          <p:cNvSpPr/>
          <p:nvPr/>
        </p:nvSpPr>
        <p:spPr>
          <a:xfrm flipH="1">
            <a:off x="3905956" y="180622"/>
            <a:ext cx="4617155" cy="801511"/>
          </a:xfrm>
          <a:prstGeom prst="homePlate">
            <a:avLst/>
          </a:prstGeom>
          <a:solidFill>
            <a:srgbClr val="E79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dirty="0" smtClean="0">
                <a:solidFill>
                  <a:srgbClr val="FFFF00"/>
                </a:solidFill>
                <a:effectLst>
                  <a:outerShdw blurRad="38100" dist="38100" dir="2700000" algn="tl">
                    <a:srgbClr val="000000">
                      <a:alpha val="43137"/>
                    </a:srgbClr>
                  </a:outerShdw>
                </a:effectLst>
                <a:cs typeface="B Titr" panose="00000700000000000000" pitchFamily="2" charset="-78"/>
              </a:rPr>
              <a:t>اختلال سلوک </a:t>
            </a:r>
            <a:r>
              <a:rPr lang="en-US" sz="2400" b="1" dirty="0"/>
              <a:t>Conduct disorder</a:t>
            </a:r>
            <a:endParaRPr lang="en-US" sz="2400" dirty="0"/>
          </a:p>
        </p:txBody>
      </p:sp>
    </p:spTree>
    <p:extLst>
      <p:ext uri="{BB962C8B-B14F-4D97-AF65-F5344CB8AC3E}">
        <p14:creationId xmlns:p14="http://schemas.microsoft.com/office/powerpoint/2010/main" val="87752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889" y="263721"/>
            <a:ext cx="5667204" cy="2554545"/>
          </a:xfrm>
          <a:prstGeom prst="rect">
            <a:avLst/>
          </a:prstGeom>
        </p:spPr>
        <p:txBody>
          <a:bodyPr wrap="square">
            <a:spAutoFit/>
          </a:bodyPr>
          <a:lstStyle/>
          <a:p>
            <a:pPr algn="justLow" rtl="1">
              <a:lnSpc>
                <a:spcPct val="200000"/>
              </a:lnSpc>
            </a:pPr>
            <a:r>
              <a:rPr lang="fa-IR" sz="1600" b="1" dirty="0" smtClean="0">
                <a:latin typeface="IRANSans" panose="02040503050201020203" pitchFamily="18" charset="-78"/>
                <a:cs typeface="B Nazanin" panose="00000400000000000000" pitchFamily="2" charset="-78"/>
              </a:rPr>
              <a:t>برخی </a:t>
            </a:r>
            <a:r>
              <a:rPr lang="fa-IR" sz="1600" b="1" dirty="0">
                <a:latin typeface="IRANSans" panose="02040503050201020203" pitchFamily="18" charset="-78"/>
                <a:cs typeface="B Nazanin" panose="00000400000000000000" pitchFamily="2" charset="-78"/>
              </a:rPr>
              <a:t>از کارشناسان معتقدند که اختلالات رفتاری می تواند مشکلات مربوط به معرفت معنوی (به ویژه عدم احساس گناه و پشیمانی) و نقص در پردازش شناختی را منعکس کند.</a:t>
            </a:r>
          </a:p>
          <a:p>
            <a:pPr algn="justLow" rtl="1">
              <a:lnSpc>
                <a:spcPct val="200000"/>
              </a:lnSpc>
            </a:pPr>
            <a:r>
              <a:rPr lang="fa-IR" sz="1600" b="1" dirty="0">
                <a:latin typeface="IRANSans" panose="02040503050201020203" pitchFamily="18" charset="-78"/>
                <a:cs typeface="B Nazanin" panose="00000400000000000000" pitchFamily="2" charset="-78"/>
              </a:rPr>
              <a:t/>
            </a:r>
            <a:br>
              <a:rPr lang="fa-IR" sz="1600" b="1" dirty="0">
                <a:latin typeface="IRANSans" panose="02040503050201020203" pitchFamily="18" charset="-78"/>
                <a:cs typeface="B Nazanin" panose="00000400000000000000" pitchFamily="2" charset="-78"/>
              </a:rPr>
            </a:br>
            <a:endParaRPr lang="en-US" sz="1600" b="1" dirty="0">
              <a:latin typeface="IRANSans" panose="02040503050201020203" pitchFamily="18" charset="-78"/>
              <a:cs typeface="B Nazanin" panose="00000400000000000000" pitchFamily="2" charset="-78"/>
            </a:endParaRPr>
          </a:p>
        </p:txBody>
      </p:sp>
      <p:sp>
        <p:nvSpPr>
          <p:cNvPr id="5" name="Left Arrow 4"/>
          <p:cNvSpPr/>
          <p:nvPr/>
        </p:nvSpPr>
        <p:spPr>
          <a:xfrm>
            <a:off x="6288093" y="112889"/>
            <a:ext cx="2438218" cy="1095023"/>
          </a:xfrm>
          <a:prstGeom prst="leftArrow">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FDFDFD"/>
                </a:solidFill>
                <a:effectLst>
                  <a:outerShdw blurRad="38100" dist="38100" dir="2700000" algn="tl">
                    <a:srgbClr val="000000">
                      <a:alpha val="43137"/>
                    </a:srgbClr>
                  </a:outerShdw>
                </a:effectLst>
                <a:latin typeface="IRANSans" panose="02040503050201020203" pitchFamily="18" charset="-78"/>
                <a:cs typeface="B Nazanin" panose="00000400000000000000" pitchFamily="2" charset="-78"/>
              </a:rPr>
              <a:t>عوامل </a:t>
            </a:r>
            <a:r>
              <a:rPr lang="fa-IR" b="1" dirty="0" smtClean="0">
                <a:solidFill>
                  <a:srgbClr val="FDFDFD"/>
                </a:solidFill>
                <a:effectLst>
                  <a:outerShdw blurRad="38100" dist="38100" dir="2700000" algn="tl">
                    <a:srgbClr val="000000">
                      <a:alpha val="43137"/>
                    </a:srgbClr>
                  </a:outerShdw>
                </a:effectLst>
                <a:latin typeface="IRANSans" panose="02040503050201020203" pitchFamily="18" charset="-78"/>
                <a:cs typeface="B Nazanin" panose="00000400000000000000" pitchFamily="2" charset="-78"/>
              </a:rPr>
              <a:t>روان شناختی</a:t>
            </a:r>
            <a:endParaRPr lang="en-US" dirty="0">
              <a:solidFill>
                <a:srgbClr val="FDFDFD"/>
              </a:solidFill>
              <a:effectLst>
                <a:outerShdw blurRad="38100" dist="38100" dir="2700000" algn="tl">
                  <a:srgbClr val="000000">
                    <a:alpha val="43137"/>
                  </a:srgbClr>
                </a:outerShdw>
              </a:effectLst>
            </a:endParaRPr>
          </a:p>
        </p:txBody>
      </p:sp>
      <p:sp>
        <p:nvSpPr>
          <p:cNvPr id="6" name="Rectangle 5"/>
          <p:cNvSpPr/>
          <p:nvPr/>
        </p:nvSpPr>
        <p:spPr>
          <a:xfrm>
            <a:off x="411771" y="2384322"/>
            <a:ext cx="4261829" cy="1200329"/>
          </a:xfrm>
          <a:prstGeom prst="rect">
            <a:avLst/>
          </a:prstGeom>
        </p:spPr>
        <p:txBody>
          <a:bodyPr wrap="square">
            <a:spAutoFit/>
          </a:bodyPr>
          <a:lstStyle/>
          <a:p>
            <a:pPr algn="justLow" rtl="1">
              <a:lnSpc>
                <a:spcPct val="150000"/>
              </a:lnSpc>
            </a:pPr>
            <a:r>
              <a:rPr lang="fa-IR" sz="1600" b="1" dirty="0" smtClean="0">
                <a:latin typeface="IRANSans" panose="02040503050201020203" pitchFamily="18" charset="-78"/>
                <a:cs typeface="B Nazanin" panose="00000400000000000000" pitchFamily="2" charset="-78"/>
              </a:rPr>
              <a:t>طبقه </a:t>
            </a:r>
            <a:r>
              <a:rPr lang="fa-IR" sz="1600" b="1" dirty="0">
                <a:latin typeface="IRANSans" panose="02040503050201020203" pitchFamily="18" charset="-78"/>
                <a:cs typeface="B Nazanin" panose="00000400000000000000" pitchFamily="2" charset="-78"/>
              </a:rPr>
              <a:t>ی اقتصادی-اجتماعی پایین و عدم پذیرش توسط همسالان از جمله عوامل خطر برای ایجاد اختلال سلوک باشند</a:t>
            </a:r>
            <a:r>
              <a:rPr lang="fa-IR" sz="1600" b="1" dirty="0" smtClean="0">
                <a:latin typeface="IRANSans" panose="02040503050201020203" pitchFamily="18" charset="-78"/>
                <a:cs typeface="B Nazanin" panose="00000400000000000000" pitchFamily="2" charset="-78"/>
              </a:rPr>
              <a:t>.</a:t>
            </a:r>
            <a:endParaRPr lang="fa-IR" sz="1600" b="1" dirty="0">
              <a:latin typeface="IRANSans" panose="02040503050201020203" pitchFamily="18" charset="-78"/>
              <a:cs typeface="B Nazanin" panose="00000400000000000000" pitchFamily="2" charset="-78"/>
            </a:endParaRPr>
          </a:p>
        </p:txBody>
      </p:sp>
      <p:sp>
        <p:nvSpPr>
          <p:cNvPr id="7" name="Left Arrow 6"/>
          <p:cNvSpPr/>
          <p:nvPr/>
        </p:nvSpPr>
        <p:spPr>
          <a:xfrm>
            <a:off x="4673600" y="2242709"/>
            <a:ext cx="2438218" cy="1095023"/>
          </a:xfrm>
          <a:prstGeom prst="leftArrow">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FDFDFD"/>
                </a:solidFill>
                <a:effectLst>
                  <a:outerShdw blurRad="38100" dist="38100" dir="2700000" algn="tl">
                    <a:srgbClr val="000000">
                      <a:alpha val="43137"/>
                    </a:srgbClr>
                  </a:outerShdw>
                </a:effectLst>
                <a:latin typeface="IRANSans" panose="02040503050201020203" pitchFamily="18" charset="-78"/>
                <a:cs typeface="B Nazanin" panose="00000400000000000000" pitchFamily="2" charset="-78"/>
              </a:rPr>
              <a:t>عوامل </a:t>
            </a:r>
            <a:r>
              <a:rPr lang="fa-IR" b="1" dirty="0" smtClean="0">
                <a:solidFill>
                  <a:srgbClr val="FDFDFD"/>
                </a:solidFill>
                <a:effectLst>
                  <a:outerShdw blurRad="38100" dist="38100" dir="2700000" algn="tl">
                    <a:srgbClr val="000000">
                      <a:alpha val="43137"/>
                    </a:srgbClr>
                  </a:outerShdw>
                </a:effectLst>
                <a:latin typeface="IRANSans" panose="02040503050201020203" pitchFamily="18" charset="-78"/>
                <a:cs typeface="B Nazanin" panose="00000400000000000000" pitchFamily="2" charset="-78"/>
              </a:rPr>
              <a:t>محیطی</a:t>
            </a:r>
            <a:endParaRPr lang="en-US" dirty="0">
              <a:solidFill>
                <a:srgbClr val="FDFDFD"/>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659821" y="3695486"/>
            <a:ext cx="3765727" cy="2956980"/>
          </a:xfrm>
          <a:prstGeom prst="rect">
            <a:avLst/>
          </a:prstGeom>
          <a:ln>
            <a:noFill/>
          </a:ln>
          <a:effectLst>
            <a:softEdge rad="112500"/>
          </a:effectLst>
        </p:spPr>
      </p:pic>
    </p:spTree>
    <p:extLst>
      <p:ext uri="{BB962C8B-B14F-4D97-AF65-F5344CB8AC3E}">
        <p14:creationId xmlns:p14="http://schemas.microsoft.com/office/powerpoint/2010/main" val="131819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11910" y="442453"/>
            <a:ext cx="5072534" cy="619432"/>
          </a:xfrm>
          <a:prstGeom prst="roundRect">
            <a:avLst/>
          </a:pr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DFDFD"/>
                </a:solidFill>
                <a:latin typeface="IRANSans" panose="02040503050201020203" pitchFamily="18" charset="-78"/>
                <a:cs typeface="B Titr" panose="00000700000000000000" pitchFamily="2" charset="-78"/>
              </a:rPr>
              <a:t>برخی عوامل خطرساز خانوادگی در اختلال سلوک </a:t>
            </a:r>
            <a:endParaRPr lang="en-US" b="1" dirty="0">
              <a:solidFill>
                <a:srgbClr val="FDFDFD"/>
              </a:solidFill>
              <a:latin typeface="IRANSans" panose="02040503050201020203" pitchFamily="18" charset="-78"/>
              <a:cs typeface="B Titr" panose="00000700000000000000" pitchFamily="2" charset="-78"/>
            </a:endParaRPr>
          </a:p>
        </p:txBody>
      </p:sp>
      <p:sp>
        <p:nvSpPr>
          <p:cNvPr id="8" name="Rectangle 7"/>
          <p:cNvSpPr/>
          <p:nvPr/>
        </p:nvSpPr>
        <p:spPr>
          <a:xfrm>
            <a:off x="1591733" y="1205302"/>
            <a:ext cx="4987139" cy="2646878"/>
          </a:xfrm>
          <a:prstGeom prst="rect">
            <a:avLst/>
          </a:prstGeom>
        </p:spPr>
        <p:txBody>
          <a:bodyPr wrap="square">
            <a:spAutoFit/>
          </a:bodyPr>
          <a:lstStyle/>
          <a:p>
            <a:pPr marL="285750" indent="-285750" algn="justLow" rtl="1">
              <a:lnSpc>
                <a:spcPct val="150000"/>
              </a:lnSpc>
              <a:buFont typeface="Wingdings" panose="05000000000000000000" pitchFamily="2" charset="2"/>
              <a:buChar char="ü"/>
            </a:pPr>
            <a:r>
              <a:rPr lang="fa-IR" sz="1600" b="1" dirty="0" smtClean="0">
                <a:latin typeface="IRANSans" panose="02040503050201020203" pitchFamily="18" charset="-78"/>
                <a:cs typeface="B Nazanin" panose="00000400000000000000" pitchFamily="2" charset="-78"/>
              </a:rPr>
              <a:t>بیکاری والدین</a:t>
            </a:r>
          </a:p>
          <a:p>
            <a:pPr marL="285750" indent="-285750" algn="justLow" rtl="1">
              <a:lnSpc>
                <a:spcPct val="150000"/>
              </a:lnSpc>
              <a:buFont typeface="Wingdings" panose="05000000000000000000" pitchFamily="2" charset="2"/>
              <a:buChar char="ü"/>
            </a:pPr>
            <a:r>
              <a:rPr lang="fa-IR" sz="1600" b="1" dirty="0" smtClean="0">
                <a:latin typeface="IRANSans" panose="02040503050201020203" pitchFamily="18" charset="-78"/>
                <a:cs typeface="B Nazanin" panose="00000400000000000000" pitchFamily="2" charset="-78"/>
              </a:rPr>
              <a:t>ابتلای یکی از والدین به اختلال شخصیت ضد اجتماعی</a:t>
            </a:r>
          </a:p>
          <a:p>
            <a:pPr marL="285750" indent="-285750" algn="justLow" rtl="1">
              <a:lnSpc>
                <a:spcPct val="150000"/>
              </a:lnSpc>
              <a:buFont typeface="Wingdings" panose="05000000000000000000" pitchFamily="2" charset="2"/>
              <a:buChar char="ü"/>
            </a:pPr>
            <a:r>
              <a:rPr lang="fa-IR" sz="1600" b="1" dirty="0" smtClean="0">
                <a:latin typeface="IRANSans" panose="02040503050201020203" pitchFamily="18" charset="-78"/>
                <a:cs typeface="B Nazanin" panose="00000400000000000000" pitchFamily="2" charset="-78"/>
              </a:rPr>
              <a:t>بدرفتاری و خشونت خانوادگی </a:t>
            </a:r>
          </a:p>
          <a:p>
            <a:pPr marL="285750" indent="-285750" algn="justLow" rtl="1">
              <a:lnSpc>
                <a:spcPct val="150000"/>
              </a:lnSpc>
              <a:buFont typeface="Wingdings" panose="05000000000000000000" pitchFamily="2" charset="2"/>
              <a:buChar char="ü"/>
            </a:pPr>
            <a:r>
              <a:rPr lang="fa-IR" sz="1600" b="1" dirty="0" smtClean="0">
                <a:latin typeface="IRANSans" panose="02040503050201020203" pitchFamily="18" charset="-78"/>
                <a:cs typeface="B Nazanin" panose="00000400000000000000" pitchFamily="2" charset="-78"/>
              </a:rPr>
              <a:t>تغییر مکرر سرپرستان</a:t>
            </a:r>
          </a:p>
          <a:p>
            <a:pPr marL="285750" indent="-285750" algn="justLow" rtl="1">
              <a:lnSpc>
                <a:spcPct val="150000"/>
              </a:lnSpc>
              <a:buFont typeface="Wingdings" panose="05000000000000000000" pitchFamily="2" charset="2"/>
              <a:buChar char="ü"/>
            </a:pPr>
            <a:r>
              <a:rPr lang="fa-IR" sz="1600" b="1" dirty="0" smtClean="0">
                <a:latin typeface="IRANSans" panose="02040503050201020203" pitchFamily="18" charset="-78"/>
                <a:cs typeface="B Nazanin" panose="00000400000000000000" pitchFamily="2" charset="-78"/>
              </a:rPr>
              <a:t>محیطهای خانوادگی نامنسجم و آشفته</a:t>
            </a:r>
          </a:p>
          <a:p>
            <a:pPr marL="285750" indent="-285750" algn="justLow" rtl="1">
              <a:lnSpc>
                <a:spcPct val="150000"/>
              </a:lnSpc>
              <a:buFont typeface="Wingdings" panose="05000000000000000000" pitchFamily="2" charset="2"/>
              <a:buChar char="ü"/>
            </a:pPr>
            <a:r>
              <a:rPr lang="fa-IR" sz="1600" b="1" dirty="0" smtClean="0">
                <a:latin typeface="IRANSans" panose="02040503050201020203" pitchFamily="18" charset="-78"/>
                <a:cs typeface="B Nazanin" panose="00000400000000000000" pitchFamily="2" charset="-78"/>
              </a:rPr>
              <a:t>پرورش دلبستگی ناایمن</a:t>
            </a:r>
          </a:p>
          <a:p>
            <a:pPr marL="285750" indent="-285750" algn="justLow" rtl="1">
              <a:lnSpc>
                <a:spcPct val="150000"/>
              </a:lnSpc>
              <a:buFont typeface="Wingdings" panose="05000000000000000000" pitchFamily="2" charset="2"/>
              <a:buChar char="ü"/>
            </a:pPr>
            <a:endParaRPr lang="fa-IR" sz="1600" b="1" dirty="0">
              <a:latin typeface="IRANSans" panose="02040503050201020203" pitchFamily="18" charset="-78"/>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837050" y="3478557"/>
            <a:ext cx="4549720" cy="3059050"/>
          </a:xfrm>
          <a:prstGeom prst="rect">
            <a:avLst/>
          </a:prstGeom>
          <a:ln>
            <a:noFill/>
          </a:ln>
          <a:effectLst>
            <a:softEdge rad="112500"/>
          </a:effectLst>
        </p:spPr>
      </p:pic>
    </p:spTree>
    <p:extLst>
      <p:ext uri="{BB962C8B-B14F-4D97-AF65-F5344CB8AC3E}">
        <p14:creationId xmlns:p14="http://schemas.microsoft.com/office/powerpoint/2010/main" val="311486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bwMode="auto">
          <a:xfrm flipH="1">
            <a:off x="5442154" y="0"/>
            <a:ext cx="3067665" cy="1430594"/>
          </a:xfrm>
          <a:prstGeom prst="notchedRightArrow">
            <a:avLst/>
          </a:prstGeom>
          <a:solidFill>
            <a:srgbClr val="E1A6B8"/>
          </a:solidFill>
          <a:ln>
            <a:noFill/>
          </a:ln>
          <a:effectLst/>
          <a:scene3d>
            <a:camera prst="orthographicFront">
              <a:rot lat="0" lon="0" rev="0"/>
            </a:camera>
            <a:lightRig rig="contrasting" dir="t">
              <a:rot lat="0" lon="0" rev="7800000"/>
            </a:lightRig>
          </a:scene3d>
          <a:sp3d>
            <a:bevelT w="139700" h="139700"/>
          </a:sp3d>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rtl="1"/>
            <a:r>
              <a:rPr lang="fa-IR" sz="2000" b="1" dirty="0" smtClean="0">
                <a:solidFill>
                  <a:srgbClr val="000000"/>
                </a:solidFill>
                <a:latin typeface="IRANSans" panose="02040503050201020203" pitchFamily="18" charset="-78"/>
                <a:cs typeface="B Nazanin" panose="00000400000000000000" pitchFamily="2" charset="-78"/>
              </a:rPr>
              <a:t>درمان اختلال سلوک</a:t>
            </a:r>
            <a:endParaRPr lang="fa-IR" sz="2000" b="1" dirty="0">
              <a:solidFill>
                <a:srgbClr val="000000"/>
              </a:solidFill>
              <a:latin typeface="IRANSans" panose="02040503050201020203" pitchFamily="18" charset="-78"/>
              <a:cs typeface="B Nazanin" panose="00000400000000000000" pitchFamily="2" charset="-78"/>
            </a:endParaRPr>
          </a:p>
        </p:txBody>
      </p:sp>
      <p:sp>
        <p:nvSpPr>
          <p:cNvPr id="5" name="Rectangle 4"/>
          <p:cNvSpPr/>
          <p:nvPr/>
        </p:nvSpPr>
        <p:spPr>
          <a:xfrm>
            <a:off x="270933" y="1182239"/>
            <a:ext cx="8238885" cy="5632311"/>
          </a:xfrm>
          <a:prstGeom prst="rect">
            <a:avLst/>
          </a:prstGeom>
        </p:spPr>
        <p:txBody>
          <a:bodyPr wrap="square">
            <a:spAutoFit/>
          </a:bodyPr>
          <a:lstStyle/>
          <a:p>
            <a:pPr algn="justLow" rtl="1">
              <a:lnSpc>
                <a:spcPct val="250000"/>
              </a:lnSpc>
            </a:pPr>
            <a:r>
              <a:rPr lang="fa-IR" b="1" dirty="0" smtClean="0">
                <a:solidFill>
                  <a:srgbClr val="000000"/>
                </a:solidFill>
                <a:latin typeface="IRANSans" panose="02040503050201020203" pitchFamily="18" charset="-78"/>
                <a:cs typeface="B Nazanin" panose="00000400000000000000" pitchFamily="2" charset="-78"/>
              </a:rPr>
              <a:t>مداخلات اولیه پیشگیرانه مستمر در صورتیکه در سنین کودکستان شروع شوند می توانند به میزان چشمگیری در بهبود کودک مبتلا نقش داشته باشند . </a:t>
            </a:r>
          </a:p>
          <a:p>
            <a:pPr algn="justLow" rtl="1">
              <a:lnSpc>
                <a:spcPct val="250000"/>
              </a:lnSpc>
            </a:pPr>
            <a:r>
              <a:rPr lang="fa-IR" b="1" dirty="0" smtClean="0">
                <a:solidFill>
                  <a:schemeClr val="tx2">
                    <a:lumMod val="50000"/>
                  </a:schemeClr>
                </a:solidFill>
                <a:latin typeface="IRANSans" panose="02040503050201020203" pitchFamily="18" charset="-78"/>
                <a:cs typeface="B Nazanin" panose="00000400000000000000" pitchFamily="2" charset="-78"/>
              </a:rPr>
              <a:t>درمان شناخت رفتاری کودکان (</a:t>
            </a:r>
            <a:r>
              <a:rPr lang="en-US" b="1" dirty="0" smtClean="0">
                <a:solidFill>
                  <a:schemeClr val="tx2">
                    <a:lumMod val="50000"/>
                  </a:schemeClr>
                </a:solidFill>
                <a:latin typeface="IRANSans" panose="02040503050201020203" pitchFamily="18" charset="-78"/>
                <a:cs typeface="B Nazanin" panose="00000400000000000000" pitchFamily="2" charset="-78"/>
              </a:rPr>
              <a:t>CBT</a:t>
            </a:r>
            <a:r>
              <a:rPr lang="fa-IR" b="1" dirty="0" smtClean="0">
                <a:solidFill>
                  <a:schemeClr val="tx2">
                    <a:lumMod val="50000"/>
                  </a:schemeClr>
                </a:solidFill>
                <a:latin typeface="IRANSans" panose="02040503050201020203" pitchFamily="18" charset="-78"/>
                <a:cs typeface="B Nazanin" panose="00000400000000000000" pitchFamily="2" charset="-78"/>
              </a:rPr>
              <a:t>) یکی از روش های درمانی است .</a:t>
            </a:r>
          </a:p>
          <a:p>
            <a:pPr algn="justLow" rtl="1">
              <a:lnSpc>
                <a:spcPct val="250000"/>
              </a:lnSpc>
            </a:pPr>
            <a:r>
              <a:rPr lang="fa-IR" b="1" dirty="0">
                <a:latin typeface="IRANSans" panose="02040503050201020203" pitchFamily="18" charset="-78"/>
                <a:cs typeface="B Nazanin" panose="00000400000000000000" pitchFamily="2" charset="-78"/>
                <a:hlinkClick r:id="rId2"/>
              </a:rPr>
              <a:t>رفتاردرمانی شناختی</a:t>
            </a:r>
            <a:r>
              <a:rPr lang="fa-IR" b="1" dirty="0">
                <a:latin typeface="IRANSans" panose="02040503050201020203" pitchFamily="18" charset="-78"/>
                <a:cs typeface="B Nazanin" panose="00000400000000000000" pitchFamily="2" charset="-78"/>
              </a:rPr>
              <a:t> </a:t>
            </a:r>
            <a:r>
              <a:rPr lang="fa-IR" b="1" dirty="0" smtClean="0">
                <a:latin typeface="IRANSans" panose="02040503050201020203" pitchFamily="18" charset="-78"/>
                <a:cs typeface="B Nazanin" panose="00000400000000000000" pitchFamily="2" charset="-78"/>
              </a:rPr>
              <a:t>یک </a:t>
            </a:r>
            <a:r>
              <a:rPr lang="fa-IR" b="1" dirty="0">
                <a:latin typeface="IRANSans" panose="02040503050201020203" pitchFamily="18" charset="-78"/>
                <a:cs typeface="B Nazanin" panose="00000400000000000000" pitchFamily="2" charset="-78"/>
              </a:rPr>
              <a:t>نوع روان‌درمانی کوتاه مدت و متمرکز بر مسائل حال حاضر است و بر اساس این ایده که شیوه‌ تفکر و احساس فرد بر شیوه‌ رفتار او اثر می‌گذارد، بنا شده است. تمرکز بر روی حل مشکل و هدف، تغییر الگوی فکری مراجع در جهت تغییر پاسخ او به موقعیت‌های سخت است. </a:t>
            </a:r>
            <a:endParaRPr lang="fa-IR" b="1" dirty="0" smtClean="0">
              <a:latin typeface="IRANSans" panose="02040503050201020203" pitchFamily="18" charset="-78"/>
              <a:cs typeface="B Nazanin" panose="00000400000000000000" pitchFamily="2" charset="-78"/>
            </a:endParaRPr>
          </a:p>
          <a:p>
            <a:pPr algn="justLow" rtl="1">
              <a:lnSpc>
                <a:spcPct val="250000"/>
              </a:lnSpc>
            </a:pPr>
            <a:r>
              <a:rPr lang="fa-IR" b="1" dirty="0" smtClean="0">
                <a:solidFill>
                  <a:srgbClr val="000000"/>
                </a:solidFill>
                <a:latin typeface="IRANSans" panose="02040503050201020203" pitchFamily="18" charset="-78"/>
                <a:cs typeface="B Nazanin" panose="00000400000000000000" pitchFamily="2" charset="-78"/>
              </a:rPr>
              <a:t>این نوع درمان به خصوص برای افرادی که به دزدی و دروغگویی عادت دارند ، موثر است .</a:t>
            </a:r>
          </a:p>
          <a:p>
            <a:pPr algn="justLow" rtl="1">
              <a:lnSpc>
                <a:spcPct val="250000"/>
              </a:lnSpc>
            </a:pPr>
            <a:endParaRPr lang="fa-IR" b="1" dirty="0">
              <a:solidFill>
                <a:srgbClr val="000000"/>
              </a:solidFill>
              <a:latin typeface="IRANSans" panose="02040503050201020203" pitchFamily="18" charset="-78"/>
              <a:cs typeface="B Nazanin" panose="00000400000000000000" pitchFamily="2" charset="-78"/>
            </a:endParaRPr>
          </a:p>
        </p:txBody>
      </p:sp>
    </p:spTree>
    <p:extLst>
      <p:ext uri="{BB962C8B-B14F-4D97-AF65-F5344CB8AC3E}">
        <p14:creationId xmlns:p14="http://schemas.microsoft.com/office/powerpoint/2010/main" val="263224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246" y="1044930"/>
            <a:ext cx="4751697" cy="4136672"/>
          </a:xfrm>
          <a:prstGeom prst="rect">
            <a:avLst/>
          </a:prstGeom>
          <a:ln>
            <a:noFill/>
          </a:ln>
          <a:effectLst>
            <a:softEdge rad="317500"/>
          </a:effectLst>
        </p:spPr>
      </p:pic>
      <p:sp>
        <p:nvSpPr>
          <p:cNvPr id="3" name="TextBox 2"/>
          <p:cNvSpPr txBox="1"/>
          <p:nvPr/>
        </p:nvSpPr>
        <p:spPr>
          <a:xfrm>
            <a:off x="2551289" y="2664179"/>
            <a:ext cx="2483556" cy="646331"/>
          </a:xfrm>
          <a:prstGeom prst="rect">
            <a:avLst/>
          </a:prstGeom>
          <a:noFill/>
        </p:spPr>
        <p:txBody>
          <a:bodyPr wrap="square" rtlCol="0">
            <a:spAutoFit/>
          </a:bodyPr>
          <a:lstStyle/>
          <a:p>
            <a:r>
              <a:rPr lang="fa-IR" sz="3600" dirty="0" smtClean="0">
                <a:solidFill>
                  <a:srgbClr val="A5242A"/>
                </a:solidFill>
                <a:cs typeface="B Titr" panose="00000700000000000000" pitchFamily="2" charset="-78"/>
              </a:rPr>
              <a:t>منِ اللهَ توفیق</a:t>
            </a:r>
            <a:endParaRPr lang="en-US" sz="3600" dirty="0">
              <a:solidFill>
                <a:srgbClr val="A5242A"/>
              </a:solidFill>
              <a:cs typeface="B Titr" panose="00000700000000000000" pitchFamily="2" charset="-78"/>
            </a:endParaRPr>
          </a:p>
        </p:txBody>
      </p:sp>
    </p:spTree>
    <p:extLst>
      <p:ext uri="{BB962C8B-B14F-4D97-AF65-F5344CB8AC3E}">
        <p14:creationId xmlns:p14="http://schemas.microsoft.com/office/powerpoint/2010/main" val="3268521854"/>
      </p:ext>
    </p:extLst>
  </p:cSld>
  <p:clrMapOvr>
    <a:masterClrMapping/>
  </p:clrMapOvr>
</p:sld>
</file>

<file path=ppt/theme/theme1.xml><?xml version="1.0" encoding="utf-8"?>
<a:theme xmlns:a="http://schemas.openxmlformats.org/drawingml/2006/main" name="Theme5">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5" id="{D6A0AFDD-0607-4D59-B9EA-5FBC554E3712}" vid="{2239A9B5-BE73-4E97-8850-77BD5549A7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501</TotalTime>
  <Words>380</Words>
  <Application>Microsoft Office PowerPoint</Application>
  <PresentationFormat>On-screen Show (4:3)</PresentationFormat>
  <Paragraphs>28</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 Kourosh</vt:lpstr>
      <vt:lpstr>B Nazanin</vt:lpstr>
      <vt:lpstr>B Titr</vt:lpstr>
      <vt:lpstr>Calibri</vt:lpstr>
      <vt:lpstr>IRANSans</vt:lpstr>
      <vt:lpstr>Wingdings</vt:lpstr>
      <vt:lpstr>Theme5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Allah</dc:creator>
  <cp:lastModifiedBy>Allah</cp:lastModifiedBy>
  <cp:revision>80</cp:revision>
  <dcterms:created xsi:type="dcterms:W3CDTF">2021-11-06T12:52:39Z</dcterms:created>
  <dcterms:modified xsi:type="dcterms:W3CDTF">2023-05-16T13:14:33Z</dcterms:modified>
</cp:coreProperties>
</file>