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4" r:id="rId3"/>
    <p:sldId id="303" r:id="rId4"/>
    <p:sldId id="297" r:id="rId5"/>
    <p:sldId id="280" r:id="rId6"/>
    <p:sldId id="281" r:id="rId7"/>
    <p:sldId id="289" r:id="rId8"/>
    <p:sldId id="305" r:id="rId9"/>
    <p:sldId id="310" r:id="rId10"/>
    <p:sldId id="296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55F77"/>
    <a:srgbClr val="FFFFCC"/>
    <a:srgbClr val="C671FF"/>
    <a:srgbClr val="FFFF4F"/>
    <a:srgbClr val="FF5D5D"/>
    <a:srgbClr val="D60000"/>
    <a:srgbClr val="9900FF"/>
    <a:srgbClr val="FF66FF"/>
    <a:srgbClr val="B92D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14" autoAdjust="0"/>
    <p:restoredTop sz="95596" autoAdjust="0"/>
  </p:normalViewPr>
  <p:slideViewPr>
    <p:cSldViewPr showGuides="1">
      <p:cViewPr varScale="1">
        <p:scale>
          <a:sx n="71" d="100"/>
          <a:sy n="71" d="100"/>
        </p:scale>
        <p:origin x="3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87A370-EEB9-4EA1-A61A-67CF196185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8696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FD40F-5EF3-4D2E-BB75-9439EA9FD5B5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709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0FF9B7-7180-48F4-96E0-99A3DD9A9A32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538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0FF9B7-7180-48F4-96E0-99A3DD9A9A32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82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0FF9B7-7180-48F4-96E0-99A3DD9A9A32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93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89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8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22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167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16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51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5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827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009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8142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61938" y="685800"/>
            <a:ext cx="3810000" cy="1524000"/>
          </a:xfrm>
          <a:effectLst>
            <a:outerShdw dist="17961" dir="2700000" algn="ctr" rotWithShape="0">
              <a:srgbClr val="333333"/>
            </a:outerShdw>
          </a:effectLst>
        </p:spPr>
        <p:txBody>
          <a:bodyPr/>
          <a:lstStyle/>
          <a:p>
            <a:pPr algn="ctr"/>
            <a:r>
              <a:rPr lang="en-US" sz="6000" dirty="0" smtClean="0"/>
              <a:t>Electronic Learning</a:t>
            </a:r>
            <a:endParaRPr lang="ru-RU" sz="6000" dirty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544" y="2780928"/>
            <a:ext cx="3147194" cy="533400"/>
          </a:xfrm>
          <a:effectLst>
            <a:outerShdw dist="17961" dir="2700000" algn="ctr" rotWithShape="0">
              <a:srgbClr val="333333"/>
            </a:outerShdw>
          </a:effectLst>
        </p:spPr>
        <p:txBody>
          <a:bodyPr/>
          <a:lstStyle/>
          <a:p>
            <a:pPr algn="ctr"/>
            <a:r>
              <a:rPr lang="fa-IR" sz="4800" dirty="0" smtClean="0">
                <a:cs typeface="B Titr" panose="00000700000000000000" pitchFamily="2" charset="-78"/>
              </a:rPr>
              <a:t>یادگیری </a:t>
            </a:r>
          </a:p>
          <a:p>
            <a:pPr algn="ctr"/>
            <a:r>
              <a:rPr lang="fa-IR" sz="4800" dirty="0" smtClean="0">
                <a:cs typeface="B Titr" panose="00000700000000000000" pitchFamily="2" charset="-78"/>
              </a:rPr>
              <a:t>الکترونیکی</a:t>
            </a:r>
            <a:endParaRPr lang="ru-RU" sz="4800" dirty="0"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2240" y="980728"/>
            <a:ext cx="136815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4000" dirty="0" smtClean="0">
                <a:cs typeface="B Titr" panose="00000700000000000000" pitchFamily="2" charset="-78"/>
              </a:rPr>
              <a:t>منابع</a:t>
            </a:r>
            <a:endParaRPr lang="fa-IR" sz="4000" dirty="0">
              <a:cs typeface="B Titr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2060848"/>
            <a:ext cx="7200800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400" b="1" dirty="0">
                <a:solidFill>
                  <a:srgbClr val="000000"/>
                </a:solidFill>
                <a:cs typeface="B Nazanin" panose="00000400000000000000" pitchFamily="2" charset="-78"/>
              </a:rPr>
              <a:t>راهنمای گام به گام یادگیری </a:t>
            </a:r>
            <a:r>
              <a:rPr lang="fa-IR" sz="24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الکترونیکی ، </a:t>
            </a:r>
            <a:r>
              <a:rPr lang="fa-IR" sz="2400" b="1" dirty="0">
                <a:solidFill>
                  <a:srgbClr val="000000"/>
                </a:solidFill>
                <a:cs typeface="B Nazanin" panose="00000400000000000000" pitchFamily="2" charset="-78"/>
              </a:rPr>
              <a:t>حسین </a:t>
            </a:r>
            <a:r>
              <a:rPr lang="fa-IR" sz="24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قاسمی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>
                <a:solidFill>
                  <a:srgbClr val="000000"/>
                </a:solidFill>
                <a:cs typeface="B Nazanin" panose="00000400000000000000" pitchFamily="2" charset="-78"/>
              </a:rPr>
              <a:t>مدیریت آموزش و یادگیری </a:t>
            </a:r>
            <a:r>
              <a:rPr lang="fa-IR" sz="24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الکترونیکی</a:t>
            </a:r>
            <a:r>
              <a:rPr lang="fa-IR" sz="2400" dirty="0">
                <a:solidFill>
                  <a:srgbClr val="000000"/>
                </a:solidFill>
                <a:cs typeface="B Nazanin" panose="00000400000000000000" pitchFamily="2" charset="-78"/>
              </a:rPr>
              <a:t/>
            </a:r>
            <a:br>
              <a:rPr lang="fa-IR" sz="2400" dirty="0">
                <a:solidFill>
                  <a:srgbClr val="000000"/>
                </a:solidFill>
                <a:cs typeface="B Nazanin" panose="00000400000000000000" pitchFamily="2" charset="-78"/>
              </a:rPr>
            </a:br>
            <a:r>
              <a:rPr lang="fa-IR" sz="2400" b="1" dirty="0">
                <a:solidFill>
                  <a:srgbClr val="000000"/>
                </a:solidFill>
                <a:cs typeface="B Nazanin" panose="00000400000000000000" pitchFamily="2" charset="-78"/>
              </a:rPr>
              <a:t>مدیریت آموزش و یادگیری </a:t>
            </a:r>
            <a:r>
              <a:rPr lang="fa-IR" sz="24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الکترونیکی ، </a:t>
            </a:r>
            <a:r>
              <a:rPr lang="fa-IR" sz="2400" b="1" dirty="0">
                <a:solidFill>
                  <a:srgbClr val="000000"/>
                </a:solidFill>
                <a:cs typeface="B Nazanin" panose="00000400000000000000" pitchFamily="2" charset="-78"/>
              </a:rPr>
              <a:t>همتا </a:t>
            </a:r>
            <a:r>
              <a:rPr lang="fa-IR" sz="24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فرهمندنژاد</a:t>
            </a:r>
            <a:endParaRPr lang="fa-IR" sz="2400" b="1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757395"/>
            <a:ext cx="3963938" cy="1276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2901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7624" y="116632"/>
            <a:ext cx="645604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b="1" dirty="0">
                <a:solidFill>
                  <a:srgbClr val="000000"/>
                </a:solidFill>
                <a:cs typeface="B Titr" panose="00000700000000000000" pitchFamily="2" charset="-78"/>
              </a:rPr>
              <a:t>فهرست </a:t>
            </a:r>
            <a:r>
              <a:rPr lang="fa-IR" sz="2400" b="1" dirty="0" smtClean="0">
                <a:solidFill>
                  <a:srgbClr val="000000"/>
                </a:solidFill>
                <a:cs typeface="B Titr" panose="00000700000000000000" pitchFamily="2" charset="-78"/>
              </a:rPr>
              <a:t>:</a:t>
            </a:r>
          </a:p>
          <a:p>
            <a:pPr algn="just" rtl="1"/>
            <a:endParaRPr lang="fa-IR" sz="2400" b="1" dirty="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چکیده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مقدمه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تاریخچه</a:t>
            </a:r>
            <a:endParaRPr lang="fa-IR" sz="2400" dirty="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نظام آموزش مجازی</a:t>
            </a:r>
            <a:endParaRPr lang="fa-IR" sz="2400" dirty="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تعریف یادگیری الکترونیکی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ضرورت ، اهمیت و هدف یادگیری الکترونیکی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تحولات حاصل از یادگیری الکترونیکی</a:t>
            </a:r>
            <a:endParaRPr lang="fa-IR" sz="2400" dirty="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ویژگی های محیط آموزشی</a:t>
            </a:r>
            <a:endParaRPr lang="fa-IR" sz="2400" dirty="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هدف سازمان فناوری اطلاعات ایران </a:t>
            </a:r>
            <a:endParaRPr lang="fa-IR" sz="2400" dirty="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تحلیل مدیریتی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الزامات مدیریتی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انواع آموزش الکترونیکی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ویژگی های یادگیری الکترونیکی</a:t>
            </a:r>
            <a:endParaRPr lang="fa-IR" sz="2400" dirty="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مزایا و معایب یادگیری</a:t>
            </a:r>
          </a:p>
          <a:p>
            <a:pPr marL="800100" lvl="1" indent="-34290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منابع</a:t>
            </a:r>
            <a:endParaRPr lang="fa-IR" sz="2400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4157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556792"/>
            <a:ext cx="718254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1" dirty="0">
                <a:solidFill>
                  <a:srgbClr val="000000"/>
                </a:solidFill>
                <a:latin typeface="iransans"/>
                <a:cs typeface="B Nazanin" panose="00000400000000000000" pitchFamily="2" charset="-78"/>
              </a:rPr>
              <a:t>یادگیری الکترونیکی، استفاده از فن آوری اطلاعات و ارتباطات </a:t>
            </a:r>
            <a:r>
              <a:rPr lang="en-US" sz="1800" b="1" dirty="0" smtClean="0">
                <a:solidFill>
                  <a:srgbClr val="000000"/>
                </a:solidFill>
                <a:latin typeface="iransans"/>
                <a:cs typeface="B Nazanin" panose="00000400000000000000" pitchFamily="2" charset="-78"/>
              </a:rPr>
              <a:t>(Information </a:t>
            </a:r>
            <a:r>
              <a:rPr lang="en-US" sz="2000" b="1" dirty="0">
                <a:solidFill>
                  <a:srgbClr val="000000"/>
                </a:solidFill>
                <a:latin typeface="iransans"/>
                <a:cs typeface="B Nazanin" panose="00000400000000000000" pitchFamily="2" charset="-78"/>
              </a:rPr>
              <a:t>Communication </a:t>
            </a:r>
            <a:r>
              <a:rPr lang="en-US" sz="2000" b="1" dirty="0" smtClean="0">
                <a:solidFill>
                  <a:srgbClr val="000000"/>
                </a:solidFill>
                <a:latin typeface="iransans"/>
                <a:cs typeface="B Nazanin" panose="00000400000000000000" pitchFamily="2" charset="-78"/>
              </a:rPr>
              <a:t>Technology) </a:t>
            </a:r>
            <a:r>
              <a:rPr lang="fa-IR" sz="2000" b="1" dirty="0" smtClean="0">
                <a:solidFill>
                  <a:srgbClr val="000000"/>
                </a:solidFill>
                <a:latin typeface="iransans"/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srgbClr val="000000"/>
                </a:solidFill>
                <a:latin typeface="iransans"/>
                <a:cs typeface="B Nazanin" panose="00000400000000000000" pitchFamily="2" charset="-78"/>
              </a:rPr>
              <a:t>در </a:t>
            </a:r>
            <a:r>
              <a:rPr lang="fa-IR" b="1" dirty="0">
                <a:solidFill>
                  <a:srgbClr val="000000"/>
                </a:solidFill>
                <a:latin typeface="iransans"/>
                <a:cs typeface="B Nazanin" panose="00000400000000000000" pitchFamily="2" charset="-78"/>
              </a:rPr>
              <a:t>پروسه آموزش است. لذا رشد آموزش الکترونیکی به طور مستقیم، به میزان دسترسی به فن آوری اطلاعات و ارتباطات بستگی دارد.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4248" y="620688"/>
            <a:ext cx="15841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dirty="0" smtClean="0">
                <a:cs typeface="B Titr" panose="00000700000000000000" pitchFamily="2" charset="-78"/>
              </a:rPr>
              <a:t>مقدمه</a:t>
            </a:r>
            <a:endParaRPr lang="fa-IR" sz="32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53763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484784"/>
            <a:ext cx="68762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200000"/>
              </a:lnSpc>
            </a:pPr>
            <a:r>
              <a:rPr lang="fa-IR" sz="2000" b="1" dirty="0" smtClean="0">
                <a:solidFill>
                  <a:srgbClr val="000000"/>
                </a:solidFill>
                <a:latin typeface="my-font-regular"/>
                <a:cs typeface="B Nazanin" panose="00000400000000000000" pitchFamily="2" charset="-78"/>
              </a:rPr>
              <a:t>در </a:t>
            </a:r>
            <a:r>
              <a:rPr lang="fa-IR" sz="2000" b="1" dirty="0">
                <a:solidFill>
                  <a:srgbClr val="000000"/>
                </a:solidFill>
                <a:latin typeface="my-font-regular"/>
                <a:cs typeface="B Nazanin" panose="00000400000000000000" pitchFamily="2" charset="-78"/>
              </a:rPr>
              <a:t>ایران در دوران قبل از انقلاب تجربه کوتاه در زمینه آموزش مجازی اشاره شده ولی </a:t>
            </a:r>
            <a:r>
              <a:rPr lang="fa-IR" sz="2000" b="1" dirty="0">
                <a:solidFill>
                  <a:srgbClr val="C00000"/>
                </a:solidFill>
                <a:latin typeface="my-font-regular"/>
                <a:cs typeface="B Nazanin" panose="00000400000000000000" pitchFamily="2" charset="-78"/>
              </a:rPr>
              <a:t>اولین سابقه موثق آموزش مجازی در ایران مربوط به تاسیس دانشگاه پیام نور در سال ۱۳۶۷ می‌باشد</a:t>
            </a:r>
            <a:r>
              <a:rPr lang="fa-IR" sz="2000" b="1" dirty="0">
                <a:solidFill>
                  <a:srgbClr val="000000"/>
                </a:solidFill>
                <a:latin typeface="my-font-regular"/>
                <a:cs typeface="B Nazanin" panose="00000400000000000000" pitchFamily="2" charset="-78"/>
              </a:rPr>
              <a:t>. در اواخر دهه هفتاد سیستم </a:t>
            </a:r>
            <a:r>
              <a:rPr lang="en-US" sz="2000" b="1" dirty="0" smtClean="0">
                <a:solidFill>
                  <a:srgbClr val="000000"/>
                </a:solidFill>
                <a:latin typeface="my-font-regular"/>
                <a:cs typeface="B Nazanin" panose="00000400000000000000" pitchFamily="2" charset="-78"/>
              </a:rPr>
              <a:t>LMS </a:t>
            </a:r>
            <a:r>
              <a:rPr lang="fa-IR" sz="2000" b="1" dirty="0" smtClean="0">
                <a:solidFill>
                  <a:srgbClr val="000000"/>
                </a:solidFill>
                <a:latin typeface="my-font-regular"/>
                <a:cs typeface="B Nazanin" panose="00000400000000000000" pitchFamily="2" charset="-78"/>
              </a:rPr>
              <a:t> در </a:t>
            </a:r>
            <a:r>
              <a:rPr lang="fa-IR" sz="2000" b="1" dirty="0">
                <a:solidFill>
                  <a:srgbClr val="000000"/>
                </a:solidFill>
                <a:latin typeface="my-font-regular"/>
                <a:cs typeface="B Nazanin" panose="00000400000000000000" pitchFamily="2" charset="-78"/>
              </a:rPr>
              <a:t>دستور اجرایی دانشگاه تهران قرار گرفت که در سال ۱۳۸۰ طرح فوق در این دانشگاه با ارائه چندین درس اجرایی شد.</a:t>
            </a:r>
          </a:p>
          <a:p>
            <a:pPr algn="justLow" rtl="1">
              <a:lnSpc>
                <a:spcPct val="200000"/>
              </a:lnSpc>
            </a:pPr>
            <a:r>
              <a:rPr lang="fa-IR" sz="2000" b="1" dirty="0">
                <a:solidFill>
                  <a:srgbClr val="000000"/>
                </a:solidFill>
                <a:latin typeface="my-font-regular"/>
                <a:cs typeface="B Nazanin" panose="00000400000000000000" pitchFamily="2" charset="-78"/>
              </a:rPr>
              <a:t>و در سال ۱۳۸۴ واحد الکترونیکی دانشگاه آزاد اسلامی تاسیس شد و در سال ۱۳۸۵ با ارائه رشته تحصیلی </a:t>
            </a:r>
            <a:r>
              <a:rPr lang="en-US" sz="2000" b="1" dirty="0">
                <a:solidFill>
                  <a:srgbClr val="000000"/>
                </a:solidFill>
                <a:latin typeface="my-font-regular"/>
                <a:cs typeface="B Nazanin" panose="00000400000000000000" pitchFamily="2" charset="-78"/>
              </a:rPr>
              <a:t>IT </a:t>
            </a:r>
            <a:r>
              <a:rPr lang="fa-IR" sz="2000" b="1" dirty="0" smtClean="0">
                <a:solidFill>
                  <a:srgbClr val="000000"/>
                </a:solidFill>
                <a:latin typeface="my-font-regular"/>
                <a:cs typeface="B Nazanin" panose="00000400000000000000" pitchFamily="2" charset="-78"/>
              </a:rPr>
              <a:t> فعالیت </a:t>
            </a:r>
            <a:r>
              <a:rPr lang="fa-IR" sz="2000" b="1" dirty="0">
                <a:solidFill>
                  <a:srgbClr val="000000"/>
                </a:solidFill>
                <a:latin typeface="my-font-regular"/>
                <a:cs typeface="B Nazanin" panose="00000400000000000000" pitchFamily="2" charset="-78"/>
              </a:rPr>
              <a:t>خود را آغاز نمود و تاکنون چندین شعبه مختلف در اقصی نقاط ایران دایر نموده است</a:t>
            </a:r>
            <a:endParaRPr lang="fa-IR" sz="2000" b="1" i="0" dirty="0">
              <a:solidFill>
                <a:srgbClr val="000000"/>
              </a:solidFill>
              <a:effectLst/>
              <a:latin typeface="my-font-regular"/>
              <a:cs typeface="B Nazanin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9224" y="548680"/>
            <a:ext cx="4892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>
                <a:solidFill>
                  <a:schemeClr val="bg1"/>
                </a:solidFill>
                <a:latin typeface="my-font-regular"/>
                <a:cs typeface="B Titr" panose="00000700000000000000" pitchFamily="2" charset="-78"/>
              </a:rPr>
              <a:t>تاریخچه آموزش از راه دور در ایران:</a:t>
            </a:r>
          </a:p>
        </p:txBody>
      </p:sp>
    </p:spTree>
    <p:extLst>
      <p:ext uri="{BB962C8B-B14F-4D97-AF65-F5344CB8AC3E}">
        <p14:creationId xmlns:p14="http://schemas.microsoft.com/office/powerpoint/2010/main" val="3122861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35696" y="1123003"/>
            <a:ext cx="5022304" cy="465512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3200" dirty="0">
                <a:solidFill>
                  <a:srgbClr val="C00000"/>
                </a:solidFill>
                <a:latin typeface="my-font-regular"/>
                <a:cs typeface="B Nazanin" panose="00000400000000000000" pitchFamily="2" charset="-78"/>
              </a:rPr>
              <a:t> یادگیری الکترونیکی را </a:t>
            </a:r>
            <a:r>
              <a:rPr lang="fa-IR" sz="3200" dirty="0" smtClean="0">
                <a:solidFill>
                  <a:srgbClr val="C00000"/>
                </a:solidFill>
                <a:latin typeface="my-font-regular"/>
                <a:cs typeface="B Nazanin" panose="00000400000000000000" pitchFamily="2" charset="-78"/>
              </a:rPr>
              <a:t>می‌توان :</a:t>
            </a:r>
          </a:p>
          <a:p>
            <a:pPr algn="justLow" rtl="1">
              <a:lnSpc>
                <a:spcPct val="150000"/>
              </a:lnSpc>
            </a:pPr>
            <a:r>
              <a:rPr lang="fa-IR" dirty="0" smtClean="0">
                <a:solidFill>
                  <a:srgbClr val="000000"/>
                </a:solidFill>
                <a:latin typeface="my-font-regular"/>
                <a:cs typeface="B Nazanin" panose="00000400000000000000" pitchFamily="2" charset="-78"/>
              </a:rPr>
              <a:t>مجموعه </a:t>
            </a:r>
            <a:r>
              <a:rPr lang="fa-IR" dirty="0">
                <a:solidFill>
                  <a:srgbClr val="000000"/>
                </a:solidFill>
                <a:latin typeface="my-font-regular"/>
                <a:cs typeface="B Nazanin" panose="00000400000000000000" pitchFamily="2" charset="-78"/>
              </a:rPr>
              <a:t>محتواها و بسترهای فعالیت (اعم از تعامل و تمرین و آزمون) دانست که با استفاده از ابزارهای الکترونیکی اعم از صوتی، تصویری، رایانه‌ای و شبکه‌ای صورت می‌گیرد و امکان یادگیری را برای هر فرد، در هر زمان و در هر مکان فراهم می‌سازد.</a:t>
            </a:r>
          </a:p>
        </p:txBody>
      </p:sp>
    </p:spTree>
    <p:extLst>
      <p:ext uri="{BB962C8B-B14F-4D97-AF65-F5344CB8AC3E}">
        <p14:creationId xmlns:p14="http://schemas.microsoft.com/office/powerpoint/2010/main" val="113047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260648"/>
            <a:ext cx="6876256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2000" b="1" dirty="0">
                <a:solidFill>
                  <a:srgbClr val="C00000"/>
                </a:solidFill>
                <a:latin typeface="my-font-regular"/>
                <a:cs typeface="B Nazanin" panose="00000400000000000000" pitchFamily="2" charset="-78"/>
              </a:rPr>
              <a:t>همزمان با به وجود آمدن نظم جدید جهانی مبتنی بر فناوری اطلاعات، ‌تغییراتی بنیادین‌ در نظام‌ آموزش‌ و یادگیری در سطح جهانی و در سطح ملی در حال وقوع است که طی آن تحولات زیر در حال شکل گیری است:</a:t>
            </a:r>
            <a:endParaRPr lang="fa-IR" sz="2000" b="1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61910" y="2636912"/>
            <a:ext cx="6876256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000" b="1" dirty="0">
                <a:solidFill>
                  <a:srgbClr val="000000"/>
                </a:solidFill>
                <a:latin typeface="my-font-regular"/>
                <a:cs typeface="B Nazanin" panose="00000400000000000000" pitchFamily="2" charset="-78"/>
              </a:rPr>
              <a:t>تعداد دانش‌آموزان، دانشجویان‌ و فراگیران‌ به سرعت در حال‌ افزایش‌ است‌</a:t>
            </a:r>
            <a:r>
              <a:rPr lang="fa-IR" sz="2000" b="1" dirty="0" smtClean="0">
                <a:solidFill>
                  <a:srgbClr val="000000"/>
                </a:solidFill>
                <a:latin typeface="my-font-regular"/>
                <a:cs typeface="B Nazanin" panose="00000400000000000000" pitchFamily="2" charset="-78"/>
              </a:rPr>
              <a:t>.</a:t>
            </a:r>
          </a:p>
          <a:p>
            <a:pPr marL="342900" indent="-34290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000" b="1" dirty="0" smtClean="0">
                <a:solidFill>
                  <a:srgbClr val="000000"/>
                </a:solidFill>
                <a:latin typeface="my-font-regular"/>
                <a:cs typeface="B Nazanin" panose="00000400000000000000" pitchFamily="2" charset="-78"/>
              </a:rPr>
              <a:t>گروه‌های‌ مختلفی‌ از دانش‌پژوهان‌ طالب‌ آموزش‌ هستند.</a:t>
            </a:r>
          </a:p>
          <a:p>
            <a:pPr marL="342900" indent="-34290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000" b="1" dirty="0" smtClean="0">
                <a:solidFill>
                  <a:srgbClr val="000000"/>
                </a:solidFill>
                <a:latin typeface="my-font-regular"/>
                <a:cs typeface="B Nazanin" panose="00000400000000000000" pitchFamily="2" charset="-78"/>
              </a:rPr>
              <a:t>مشارکت‌ </a:t>
            </a:r>
            <a:r>
              <a:rPr lang="fa-IR" sz="2000" b="1" dirty="0">
                <a:solidFill>
                  <a:srgbClr val="000000"/>
                </a:solidFill>
                <a:latin typeface="my-font-regular"/>
                <a:cs typeface="B Nazanin" panose="00000400000000000000" pitchFamily="2" charset="-78"/>
              </a:rPr>
              <a:t>زنان‌ و فراگیرانِ‌ بزرگسال‌ در امر آموزش‌ در حال‌ رشد است‌</a:t>
            </a:r>
            <a:r>
              <a:rPr lang="fa-IR" sz="2000" b="1" dirty="0" smtClean="0">
                <a:solidFill>
                  <a:srgbClr val="000000"/>
                </a:solidFill>
                <a:latin typeface="my-font-regular"/>
                <a:cs typeface="B Nazanin" panose="00000400000000000000" pitchFamily="2" charset="-78"/>
              </a:rPr>
              <a:t>.</a:t>
            </a:r>
            <a:endParaRPr lang="fa-IR" sz="2000" b="1" dirty="0">
              <a:solidFill>
                <a:srgbClr val="000000"/>
              </a:solidFill>
              <a:latin typeface="my-font-regular"/>
              <a:cs typeface="B Nazanin" panose="00000400000000000000" pitchFamily="2" charset="-78"/>
            </a:endParaRPr>
          </a:p>
          <a:p>
            <a:pPr marL="342900" indent="-34290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000" b="1" dirty="0">
                <a:solidFill>
                  <a:srgbClr val="000000"/>
                </a:solidFill>
                <a:latin typeface="my-font-regular"/>
                <a:cs typeface="B Nazanin" panose="00000400000000000000" pitchFamily="2" charset="-78"/>
              </a:rPr>
              <a:t>کار و تحصیل‌ به‌ گونه‌ای‌ فزاینده‌ در هم‌ تنیده‌اند و این‌ امر منجر به‌ ایجاد تمهیداتی‌ درآموزش‌ جهت‌ انعطاف‌پذیری‌ بیش‌تر شده‌ است‌</a:t>
            </a:r>
            <a:r>
              <a:rPr lang="fa-IR" sz="2000" b="1" dirty="0" smtClean="0">
                <a:solidFill>
                  <a:srgbClr val="000000"/>
                </a:solidFill>
                <a:latin typeface="my-font-regular"/>
                <a:cs typeface="B Nazanin" panose="00000400000000000000" pitchFamily="2" charset="-78"/>
              </a:rPr>
              <a:t>.</a:t>
            </a:r>
            <a:endParaRPr lang="fa-IR" sz="2000" b="1" dirty="0">
              <a:solidFill>
                <a:srgbClr val="000000"/>
              </a:solidFill>
              <a:latin typeface="my-font-regular"/>
              <a:cs typeface="B Nazanin" panose="00000400000000000000" pitchFamily="2" charset="-78"/>
            </a:endParaRPr>
          </a:p>
          <a:p>
            <a:pPr marL="342900" indent="-34290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000" b="1" dirty="0">
                <a:solidFill>
                  <a:srgbClr val="000000"/>
                </a:solidFill>
                <a:latin typeface="my-font-regular"/>
                <a:cs typeface="B Nazanin" panose="00000400000000000000" pitchFamily="2" charset="-78"/>
              </a:rPr>
              <a:t>گرایش‌عموم به‌ آموزش‌ِ </a:t>
            </a:r>
            <a:r>
              <a:rPr lang="fa-IR" sz="2000" b="1" dirty="0" smtClean="0">
                <a:solidFill>
                  <a:srgbClr val="000000"/>
                </a:solidFill>
                <a:latin typeface="my-font-regular"/>
                <a:cs typeface="B Nazanin" panose="00000400000000000000" pitchFamily="2" charset="-78"/>
              </a:rPr>
              <a:t>مادام‌العمر</a:t>
            </a:r>
            <a:r>
              <a:rPr lang="fa-IR" sz="2000" b="1" dirty="0">
                <a:solidFill>
                  <a:srgbClr val="000000"/>
                </a:solidFill>
                <a:latin typeface="my-font-regular"/>
                <a:cs typeface="B Nazanin" panose="00000400000000000000" pitchFamily="2" charset="-78"/>
              </a:rPr>
              <a:t> </a:t>
            </a:r>
            <a:r>
              <a:rPr lang="fa-IR" sz="2000" b="1" dirty="0" smtClean="0">
                <a:solidFill>
                  <a:srgbClr val="000000"/>
                </a:solidFill>
                <a:latin typeface="my-font-regular"/>
                <a:cs typeface="B Nazanin" panose="00000400000000000000" pitchFamily="2" charset="-78"/>
              </a:rPr>
              <a:t>است‌ .</a:t>
            </a:r>
          </a:p>
          <a:p>
            <a:pPr marL="342900" indent="-34290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endParaRPr lang="fa-IR" sz="2000" b="1" dirty="0">
              <a:cs typeface="B Nazanin" panose="00000400000000000000" pitchFamily="2" charset="-78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779912" y="1843145"/>
            <a:ext cx="5049126" cy="715963"/>
          </a:xfr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 algn="r"/>
            <a:r>
              <a:rPr lang="fa-IR" sz="2800" dirty="0" smtClean="0">
                <a:solidFill>
                  <a:srgbClr val="FFFF00"/>
                </a:solidFill>
                <a:cs typeface="B Titr" panose="00000700000000000000" pitchFamily="2" charset="-78"/>
              </a:rPr>
              <a:t>تحولات حاصل از یادگیری الکترونیکی</a:t>
            </a:r>
            <a:endParaRPr lang="en-US" sz="28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272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99465" y="1338073"/>
            <a:ext cx="3845479" cy="5009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200000"/>
              </a:lnSpc>
            </a:pPr>
            <a:r>
              <a:rPr lang="fa-IR" sz="1800" b="1" dirty="0" smtClean="0">
                <a:solidFill>
                  <a:srgbClr val="000000"/>
                </a:solidFill>
                <a:latin typeface="my-font-regular"/>
                <a:cs typeface="B Nazanin" panose="00000400000000000000" pitchFamily="2" charset="-78"/>
              </a:rPr>
              <a:t>به </a:t>
            </a:r>
            <a:r>
              <a:rPr lang="fa-IR" sz="1800" b="1" dirty="0">
                <a:solidFill>
                  <a:srgbClr val="000000"/>
                </a:solidFill>
                <a:latin typeface="my-font-regular"/>
                <a:cs typeface="B Nazanin" panose="00000400000000000000" pitchFamily="2" charset="-78"/>
              </a:rPr>
              <a:t>عنوان مرجع مدیریت توسعه فناوری اطلاعات کشور و تأمین زیرساخت اطلاعاتی و ارتباطی کشور از تشویق حرکت به سمت تولید و عرضه محتوای الکترونیکی، فراهم نمودن امکان دسترسی یکسان، رایگان و جستجوپذیر دوره‌های آموزشی، و ایجاد فضای آموزشی یکنواخت برای اقشار مختلف در هر نقطه و بهینه‌سازی شیوه‌های ارائه‌ مطالب به منظور یادگیری عمیق‌تر و جدی‌تر است</a:t>
            </a:r>
            <a:endParaRPr lang="fa-IR" sz="1800" b="1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7059" y="2204864"/>
            <a:ext cx="3282406" cy="3275482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607786" y="405299"/>
            <a:ext cx="5337158" cy="715963"/>
          </a:xfr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 algn="r"/>
            <a:r>
              <a:rPr lang="fa-IR" sz="2800" dirty="0" smtClean="0">
                <a:solidFill>
                  <a:srgbClr val="FFFF00"/>
                </a:solidFill>
                <a:cs typeface="B Titr" panose="00000700000000000000" pitchFamily="2" charset="-78"/>
              </a:rPr>
              <a:t>هدف سازمان فناوری اطلاعات ایران</a:t>
            </a:r>
            <a:endParaRPr lang="en-US" sz="28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6442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1640" y="529249"/>
            <a:ext cx="5814392" cy="54938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3000" dirty="0">
                <a:solidFill>
                  <a:srgbClr val="000000"/>
                </a:solidFill>
                <a:latin typeface="iransans"/>
                <a:cs typeface="B Nazanin" panose="00000400000000000000" pitchFamily="2" charset="-78"/>
              </a:rPr>
              <a:t>در </a:t>
            </a:r>
            <a:r>
              <a:rPr lang="fa-IR" sz="3000" b="1" dirty="0">
                <a:solidFill>
                  <a:srgbClr val="000000"/>
                </a:solidFill>
                <a:latin typeface="iransans"/>
                <a:cs typeface="B Nazanin" panose="00000400000000000000" pitchFamily="2" charset="-78"/>
              </a:rPr>
              <a:t>یادگیری الکترونیکی</a:t>
            </a:r>
            <a:r>
              <a:rPr lang="fa-IR" sz="3000" dirty="0">
                <a:solidFill>
                  <a:srgbClr val="000000"/>
                </a:solidFill>
                <a:latin typeface="iransans"/>
                <a:cs typeface="B Nazanin" panose="00000400000000000000" pitchFamily="2" charset="-78"/>
              </a:rPr>
              <a:t> ، انتقال محتوا و مواد آموزشی از طریق انواع </a:t>
            </a:r>
            <a:r>
              <a:rPr lang="fa-IR" sz="3000" dirty="0" smtClean="0">
                <a:solidFill>
                  <a:srgbClr val="000000"/>
                </a:solidFill>
                <a:latin typeface="iransans"/>
                <a:cs typeface="B Nazanin" panose="00000400000000000000" pitchFamily="2" charset="-78"/>
              </a:rPr>
              <a:t>:</a:t>
            </a:r>
          </a:p>
          <a:p>
            <a:pPr algn="justLow" rtl="1">
              <a:lnSpc>
                <a:spcPct val="150000"/>
              </a:lnSpc>
            </a:pPr>
            <a:endParaRPr lang="fa-IR" sz="1200" dirty="0" smtClean="0">
              <a:solidFill>
                <a:srgbClr val="000000"/>
              </a:solidFill>
              <a:latin typeface="iransans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</a:pPr>
            <a:r>
              <a:rPr lang="fa-IR" sz="3000" dirty="0" smtClean="0">
                <a:solidFill>
                  <a:srgbClr val="C00000"/>
                </a:solidFill>
                <a:latin typeface="iransans"/>
                <a:cs typeface="B Nazanin" panose="00000400000000000000" pitchFamily="2" charset="-78"/>
              </a:rPr>
              <a:t>سی </a:t>
            </a:r>
            <a:r>
              <a:rPr lang="fa-IR" sz="3000" dirty="0">
                <a:solidFill>
                  <a:srgbClr val="C00000"/>
                </a:solidFill>
                <a:latin typeface="iransans"/>
                <a:cs typeface="B Nazanin" panose="00000400000000000000" pitchFamily="2" charset="-78"/>
              </a:rPr>
              <a:t>دی رام، دی وی دی، تلویزیون، موبایل، اینترنت، اکسترانت، انواع شبکه های یادگیری مبتنی بر اینترنت در غالب متن، ایمیل، انیمیشن، عکس،صدا، ویدئو، نوار و فیلم </a:t>
            </a:r>
            <a:r>
              <a:rPr lang="fa-IR" sz="3000" dirty="0">
                <a:solidFill>
                  <a:srgbClr val="000000"/>
                </a:solidFill>
                <a:latin typeface="iransans"/>
                <a:cs typeface="B Nazanin" panose="00000400000000000000" pitchFamily="2" charset="-78"/>
              </a:rPr>
              <a:t>و... انجام می گیرد</a:t>
            </a:r>
            <a:r>
              <a:rPr lang="fa-IR" sz="3000" dirty="0" smtClean="0">
                <a:solidFill>
                  <a:srgbClr val="000000"/>
                </a:solidFill>
                <a:latin typeface="iransans"/>
                <a:cs typeface="B Nazanin" panose="00000400000000000000" pitchFamily="2" charset="-78"/>
              </a:rPr>
              <a:t>.</a:t>
            </a:r>
          </a:p>
          <a:p>
            <a:pPr algn="justLow" rtl="1">
              <a:lnSpc>
                <a:spcPct val="150000"/>
              </a:lnSpc>
            </a:pPr>
            <a:endParaRPr lang="fa-IR" sz="3000" dirty="0" smtClean="0"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</a:pPr>
            <a:endParaRPr lang="fa-IR" sz="12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7784" y="1268760"/>
            <a:ext cx="1316327" cy="1066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1680" y="4939648"/>
            <a:ext cx="1224993" cy="108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12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4386296"/>
            <a:ext cx="4245260" cy="2256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1835697" y="1364188"/>
            <a:ext cx="694546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انزوا : </a:t>
            </a:r>
            <a:r>
              <a:rPr lang="fa-IR" sz="18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با </a:t>
            </a:r>
            <a:r>
              <a:rPr lang="fa-IR" sz="1800" b="1" dirty="0">
                <a:solidFill>
                  <a:srgbClr val="000000"/>
                </a:solidFill>
                <a:cs typeface="B Nazanin" panose="00000400000000000000" pitchFamily="2" charset="-78"/>
              </a:rPr>
              <a:t>اینکه یادگیری آنلاین قابلیت راحتی، انعطاف‌پذیری و توانایی دسترسی به کلاس درس از راه دور و در زمان دلخواه را به انسان می‌دهد، دانش‌آموزان ممکن است احساس تنهایی کنند. این بدان جهت است که یادگیری آنلاین صرفا انفرادی است و این به دانش‌آموزان این حس را القا می‌کند که کاملا تنها هستند. </a:t>
            </a:r>
            <a:endParaRPr lang="fa-IR" sz="1800" b="1" dirty="0" smtClean="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نگرانی‌‌هایی </a:t>
            </a:r>
            <a:r>
              <a:rPr lang="fa-IR" sz="1800" b="1" dirty="0">
                <a:solidFill>
                  <a:srgbClr val="C00000"/>
                </a:solidFill>
                <a:cs typeface="B Nazanin" panose="00000400000000000000" pitchFamily="2" charset="-78"/>
              </a:rPr>
              <a:t>مرتبط با </a:t>
            </a:r>
            <a:r>
              <a:rPr lang="fa-IR" sz="1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سلامتی : </a:t>
            </a:r>
            <a:r>
              <a:rPr lang="fa-IR" sz="18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یادگیری </a:t>
            </a:r>
            <a:r>
              <a:rPr lang="fa-IR" sz="1800" b="1" dirty="0">
                <a:solidFill>
                  <a:srgbClr val="000000"/>
                </a:solidFill>
                <a:cs typeface="B Nazanin" panose="00000400000000000000" pitchFamily="2" charset="-78"/>
              </a:rPr>
              <a:t>آنلاین شما را ملزم به استفاده از رایانه و دیگر دستگاه‌‌های الکترونیکی می‌کند؛ این به معنای فشار به چشم‌‌ها، طرز ناصحیح نشستن و مشکلات فیزیکی دیگر است که ممکن است دانش‌آموزان را درگیر کند. 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5076056" y="392631"/>
            <a:ext cx="3742413" cy="715963"/>
          </a:xfr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 algn="r"/>
            <a:r>
              <a:rPr lang="fa-IR" sz="2800" dirty="0" smtClean="0">
                <a:solidFill>
                  <a:srgbClr val="FFFF00"/>
                </a:solidFill>
                <a:cs typeface="B Titr" panose="00000700000000000000" pitchFamily="2" charset="-78"/>
              </a:rPr>
              <a:t>معایب یادگیری الکترونیکی</a:t>
            </a:r>
            <a:endParaRPr lang="en-US" sz="28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4823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58fe65e43b14206f46bfb385911c74aa4e2ca0"/>
</p:tagLst>
</file>

<file path=ppt/theme/theme1.xml><?xml version="1.0" encoding="utf-8"?>
<a:theme xmlns:a="http://schemas.openxmlformats.org/drawingml/2006/main" name="powerpoint-template-24">
  <a:themeElements>
    <a:clrScheme name="">
      <a:dk1>
        <a:srgbClr val="FFFFFF"/>
      </a:dk1>
      <a:lt1>
        <a:srgbClr val="FFFFFF"/>
      </a:lt1>
      <a:dk2>
        <a:srgbClr val="FFFFFF"/>
      </a:dk2>
      <a:lt2>
        <a:srgbClr val="0375DD"/>
      </a:lt2>
      <a:accent1>
        <a:srgbClr val="0291D3"/>
      </a:accent1>
      <a:accent2>
        <a:srgbClr val="10ACFC"/>
      </a:accent2>
      <a:accent3>
        <a:srgbClr val="FFFFFF"/>
      </a:accent3>
      <a:accent4>
        <a:srgbClr val="DADADA"/>
      </a:accent4>
      <a:accent5>
        <a:srgbClr val="AAC7E6"/>
      </a:accent5>
      <a:accent6>
        <a:srgbClr val="0D9BE4"/>
      </a:accent6>
      <a:hlink>
        <a:srgbClr val="253AFF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506</TotalTime>
  <Words>500</Words>
  <Application>Microsoft Office PowerPoint</Application>
  <PresentationFormat>On-screen Show (4:3)</PresentationFormat>
  <Paragraphs>49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 Nazanin</vt:lpstr>
      <vt:lpstr>B Titr</vt:lpstr>
      <vt:lpstr>iransans</vt:lpstr>
      <vt:lpstr>Microsoft Sans Serif</vt:lpstr>
      <vt:lpstr>my-font-regular</vt:lpstr>
      <vt:lpstr>Wingdings</vt:lpstr>
      <vt:lpstr>powerpoint-template-24</vt:lpstr>
      <vt:lpstr>Electronic Learning</vt:lpstr>
      <vt:lpstr>PowerPoint Presentation</vt:lpstr>
      <vt:lpstr>PowerPoint Presentation</vt:lpstr>
      <vt:lpstr>PowerPoint Presentation</vt:lpstr>
      <vt:lpstr>PowerPoint Presentation</vt:lpstr>
      <vt:lpstr>تحولات حاصل از یادگیری الکترونیکی</vt:lpstr>
      <vt:lpstr>هدف سازمان فناوری اطلاعات ایران</vt:lpstr>
      <vt:lpstr>PowerPoint Presentation</vt:lpstr>
      <vt:lpstr>معایب یادگیری الکترونیکی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Mohammad</dc:creator>
  <cp:lastModifiedBy>mimasam</cp:lastModifiedBy>
  <cp:revision>91</cp:revision>
  <dcterms:created xsi:type="dcterms:W3CDTF">2016-02-22T13:00:27Z</dcterms:created>
  <dcterms:modified xsi:type="dcterms:W3CDTF">2024-06-15T18:50:45Z</dcterms:modified>
</cp:coreProperties>
</file>