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22" r:id="rId1"/>
  </p:sldMasterIdLst>
  <p:notesMasterIdLst>
    <p:notesMasterId r:id="rId10"/>
  </p:notesMasterIdLst>
  <p:sldIdLst>
    <p:sldId id="282" r:id="rId2"/>
    <p:sldId id="281" r:id="rId3"/>
    <p:sldId id="280" r:id="rId4"/>
    <p:sldId id="258" r:id="rId5"/>
    <p:sldId id="259" r:id="rId6"/>
    <p:sldId id="270" r:id="rId7"/>
    <p:sldId id="274" r:id="rId8"/>
    <p:sldId id="278" r:id="rId9"/>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masam" initials="m" lastIdx="1" clrIdx="0">
    <p:extLst>
      <p:ext uri="{19B8F6BF-5375-455C-9EA6-DF929625EA0E}">
        <p15:presenceInfo xmlns:p15="http://schemas.microsoft.com/office/powerpoint/2012/main" userId="mimasa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ED3E4"/>
    <a:srgbClr val="94B6D2"/>
    <a:srgbClr val="558B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napToGrid="0">
      <p:cViewPr varScale="1">
        <p:scale>
          <a:sx n="67" d="100"/>
          <a:sy n="67" d="100"/>
        </p:scale>
        <p:origin x="52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cs typeface="B Nazanin" panose="00000400000000000000" pitchFamily="2" charset="-78"/>
              </a:defRPr>
            </a:lvl1pPr>
          </a:lstStyle>
          <a:p>
            <a:endParaRPr lang="fa-IR" dirty="0"/>
          </a:p>
        </p:txBody>
      </p:sp>
      <p:sp>
        <p:nvSpPr>
          <p:cNvPr id="3" name="Date Placeholder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cs typeface="B Nazanin" panose="00000400000000000000" pitchFamily="2" charset="-78"/>
              </a:defRPr>
            </a:lvl1pPr>
          </a:lstStyle>
          <a:p>
            <a:fld id="{531BDE3D-FFA6-46A8-915E-D0439880B6F2}" type="datetimeFigureOut">
              <a:rPr lang="fa-IR" smtClean="0"/>
              <a:pPr/>
              <a:t>1445/12/09</a:t>
            </a:fld>
            <a:endParaRPr lang="fa-IR"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1" anchor="ctr"/>
          <a:lstStyle/>
          <a:p>
            <a:endParaRPr lang="fa-IR"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fa-IR" dirty="0"/>
          </a:p>
        </p:txBody>
      </p:sp>
      <p:sp>
        <p:nvSpPr>
          <p:cNvPr id="6" name="Footer Placeholder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cs typeface="B Nazanin" panose="00000400000000000000" pitchFamily="2" charset="-78"/>
              </a:defRPr>
            </a:lvl1pPr>
          </a:lstStyle>
          <a:p>
            <a:endParaRPr lang="fa-IR" dirty="0"/>
          </a:p>
        </p:txBody>
      </p:sp>
      <p:sp>
        <p:nvSpPr>
          <p:cNvPr id="7" name="Slide Number Placeholder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cs typeface="B Nazanin" panose="00000400000000000000" pitchFamily="2" charset="-78"/>
              </a:defRPr>
            </a:lvl1pPr>
          </a:lstStyle>
          <a:p>
            <a:fld id="{C54F0A5B-0754-4275-B14D-199C682FC0B3}" type="slidenum">
              <a:rPr lang="fa-IR" smtClean="0"/>
              <a:pPr/>
              <a:t>‹#›</a:t>
            </a:fld>
            <a:endParaRPr lang="fa-IR" dirty="0"/>
          </a:p>
        </p:txBody>
      </p:sp>
    </p:spTree>
    <p:extLst>
      <p:ext uri="{BB962C8B-B14F-4D97-AF65-F5344CB8AC3E}">
        <p14:creationId xmlns:p14="http://schemas.microsoft.com/office/powerpoint/2010/main" val="39935736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B Nazanin" panose="00000400000000000000" pitchFamily="2" charset="-78"/>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B Nazanin" panose="00000400000000000000" pitchFamily="2" charset="-78"/>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F312BA9F-C205-4207-BFA7-49CD48938234}" type="datetimeFigureOut">
              <a:rPr lang="fa-IR" smtClean="0"/>
              <a:t>1445/12/09</a:t>
            </a:fld>
            <a:endParaRPr lang="fa-IR"/>
          </a:p>
        </p:txBody>
      </p:sp>
      <p:sp>
        <p:nvSpPr>
          <p:cNvPr id="5" name="Footer Placeholder 4"/>
          <p:cNvSpPr>
            <a:spLocks noGrp="1"/>
          </p:cNvSpPr>
          <p:nvPr>
            <p:ph type="ftr" sz="quarter" idx="11"/>
          </p:nvPr>
        </p:nvSpPr>
        <p:spPr>
          <a:xfrm>
            <a:off x="3623733" y="6117336"/>
            <a:ext cx="3609438" cy="365125"/>
          </a:xfrm>
        </p:spPr>
        <p:txBody>
          <a:bodyPr/>
          <a:lstStyle/>
          <a:p>
            <a:endParaRPr lang="fa-IR"/>
          </a:p>
        </p:txBody>
      </p:sp>
      <p:sp>
        <p:nvSpPr>
          <p:cNvPr id="6" name="Slide Number Placeholder 5"/>
          <p:cNvSpPr>
            <a:spLocks noGrp="1"/>
          </p:cNvSpPr>
          <p:nvPr>
            <p:ph type="sldNum" sz="quarter" idx="12"/>
          </p:nvPr>
        </p:nvSpPr>
        <p:spPr>
          <a:xfrm>
            <a:off x="8275320" y="6117336"/>
            <a:ext cx="411480" cy="365125"/>
          </a:xfrm>
        </p:spPr>
        <p:txBody>
          <a:bodyPr/>
          <a:lstStyle/>
          <a:p>
            <a:fld id="{A46E16F4-6380-4CCC-9D9D-FCA9A026DF03}" type="slidenum">
              <a:rPr lang="fa-IR" smtClean="0"/>
              <a:t>‹#›</a:t>
            </a:fld>
            <a:endParaRPr lang="fa-IR"/>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Tree>
    <p:extLst>
      <p:ext uri="{BB962C8B-B14F-4D97-AF65-F5344CB8AC3E}">
        <p14:creationId xmlns:p14="http://schemas.microsoft.com/office/powerpoint/2010/main" val="3454321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12BA9F-C205-4207-BFA7-49CD48938234}" type="datetimeFigureOut">
              <a:rPr lang="fa-IR" smtClean="0"/>
              <a:t>1445/12/09</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46E16F4-6380-4CCC-9D9D-FCA9A026DF03}" type="slidenum">
              <a:rPr lang="fa-IR" smtClean="0"/>
              <a:t>‹#›</a:t>
            </a:fld>
            <a:endParaRPr lang="fa-IR"/>
          </a:p>
        </p:txBody>
      </p:sp>
    </p:spTree>
    <p:extLst>
      <p:ext uri="{BB962C8B-B14F-4D97-AF65-F5344CB8AC3E}">
        <p14:creationId xmlns:p14="http://schemas.microsoft.com/office/powerpoint/2010/main" val="2953800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12BA9F-C205-4207-BFA7-49CD48938234}" type="datetimeFigureOut">
              <a:rPr lang="fa-IR" smtClean="0"/>
              <a:t>1445/12/09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46E16F4-6380-4CCC-9D9D-FCA9A026DF03}" type="slidenum">
              <a:rPr lang="fa-IR" smtClean="0"/>
              <a:t>‹#›</a:t>
            </a:fld>
            <a:endParaRPr lang="fa-IR"/>
          </a:p>
        </p:txBody>
      </p:sp>
    </p:spTree>
    <p:extLst>
      <p:ext uri="{BB962C8B-B14F-4D97-AF65-F5344CB8AC3E}">
        <p14:creationId xmlns:p14="http://schemas.microsoft.com/office/powerpoint/2010/main" val="41034694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12BA9F-C205-4207-BFA7-49CD48938234}" type="datetimeFigureOut">
              <a:rPr lang="fa-IR" smtClean="0"/>
              <a:t>1445/12/09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46E16F4-6380-4CCC-9D9D-FCA9A026DF03}" type="slidenum">
              <a:rPr lang="fa-IR" smtClean="0"/>
              <a:t>‹#›</a:t>
            </a:fld>
            <a:endParaRPr lang="fa-IR"/>
          </a:p>
        </p:txBody>
      </p:sp>
    </p:spTree>
    <p:extLst>
      <p:ext uri="{BB962C8B-B14F-4D97-AF65-F5344CB8AC3E}">
        <p14:creationId xmlns:p14="http://schemas.microsoft.com/office/powerpoint/2010/main" val="2355673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12BA9F-C205-4207-BFA7-49CD48938234}" type="datetimeFigureOut">
              <a:rPr lang="fa-IR" smtClean="0"/>
              <a:t>1445/12/09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46E16F4-6380-4CCC-9D9D-FCA9A026DF03}" type="slidenum">
              <a:rPr lang="fa-IR" smtClean="0"/>
              <a:t>‹#›</a:t>
            </a:fld>
            <a:endParaRPr lang="fa-IR"/>
          </a:p>
        </p:txBody>
      </p:sp>
    </p:spTree>
    <p:extLst>
      <p:ext uri="{BB962C8B-B14F-4D97-AF65-F5344CB8AC3E}">
        <p14:creationId xmlns:p14="http://schemas.microsoft.com/office/powerpoint/2010/main" val="12987664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12BA9F-C205-4207-BFA7-49CD48938234}" type="datetimeFigureOut">
              <a:rPr lang="fa-IR" smtClean="0"/>
              <a:t>1445/12/09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46E16F4-6380-4CCC-9D9D-FCA9A026DF03}" type="slidenum">
              <a:rPr lang="fa-IR" smtClean="0"/>
              <a:t>‹#›</a:t>
            </a:fld>
            <a:endParaRPr lang="fa-IR"/>
          </a:p>
        </p:txBody>
      </p:sp>
    </p:spTree>
    <p:extLst>
      <p:ext uri="{BB962C8B-B14F-4D97-AF65-F5344CB8AC3E}">
        <p14:creationId xmlns:p14="http://schemas.microsoft.com/office/powerpoint/2010/main" val="21005069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12BA9F-C205-4207-BFA7-49CD48938234}" type="datetimeFigureOut">
              <a:rPr lang="fa-IR" smtClean="0"/>
              <a:t>1445/12/09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46E16F4-6380-4CCC-9D9D-FCA9A026DF03}" type="slidenum">
              <a:rPr lang="fa-IR" smtClean="0"/>
              <a:t>‹#›</a:t>
            </a:fld>
            <a:endParaRPr lang="fa-IR"/>
          </a:p>
        </p:txBody>
      </p:sp>
    </p:spTree>
    <p:extLst>
      <p:ext uri="{BB962C8B-B14F-4D97-AF65-F5344CB8AC3E}">
        <p14:creationId xmlns:p14="http://schemas.microsoft.com/office/powerpoint/2010/main" val="15774247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312BA9F-C205-4207-BFA7-49CD48938234}" type="datetimeFigureOut">
              <a:rPr lang="fa-IR" smtClean="0"/>
              <a:t>1445/12/09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46E16F4-6380-4CCC-9D9D-FCA9A026DF03}" type="slidenum">
              <a:rPr lang="fa-IR" smtClean="0"/>
              <a:t>‹#›</a:t>
            </a:fld>
            <a:endParaRPr lang="fa-IR"/>
          </a:p>
        </p:txBody>
      </p:sp>
    </p:spTree>
    <p:extLst>
      <p:ext uri="{BB962C8B-B14F-4D97-AF65-F5344CB8AC3E}">
        <p14:creationId xmlns:p14="http://schemas.microsoft.com/office/powerpoint/2010/main" val="38358539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312BA9F-C205-4207-BFA7-49CD48938234}" type="datetimeFigureOut">
              <a:rPr lang="fa-IR" smtClean="0"/>
              <a:t>1445/12/09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46E16F4-6380-4CCC-9D9D-FCA9A026DF03}" type="slidenum">
              <a:rPr lang="fa-IR" smtClean="0"/>
              <a:t>‹#›</a:t>
            </a:fld>
            <a:endParaRPr lang="fa-IR"/>
          </a:p>
        </p:txBody>
      </p:sp>
    </p:spTree>
    <p:extLst>
      <p:ext uri="{BB962C8B-B14F-4D97-AF65-F5344CB8AC3E}">
        <p14:creationId xmlns:p14="http://schemas.microsoft.com/office/powerpoint/2010/main" val="2741655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F312BA9F-C205-4207-BFA7-49CD48938234}" type="datetimeFigureOut">
              <a:rPr lang="fa-IR" smtClean="0"/>
              <a:t>1445/12/09</a:t>
            </a:fld>
            <a:endParaRPr lang="fa-IR"/>
          </a:p>
        </p:txBody>
      </p:sp>
      <p:sp>
        <p:nvSpPr>
          <p:cNvPr id="5" name="Footer Placeholder 4"/>
          <p:cNvSpPr>
            <a:spLocks noGrp="1"/>
          </p:cNvSpPr>
          <p:nvPr>
            <p:ph type="ftr" sz="quarter" idx="11"/>
          </p:nvPr>
        </p:nvSpPr>
        <p:spPr>
          <a:xfrm>
            <a:off x="1972647" y="6108173"/>
            <a:ext cx="5314517" cy="365125"/>
          </a:xfrm>
        </p:spPr>
        <p:txBody>
          <a:bodyPr/>
          <a:lstStyle/>
          <a:p>
            <a:endParaRPr lang="fa-IR"/>
          </a:p>
        </p:txBody>
      </p:sp>
      <p:sp>
        <p:nvSpPr>
          <p:cNvPr id="6" name="Slide Number Placeholder 5"/>
          <p:cNvSpPr>
            <a:spLocks noGrp="1"/>
          </p:cNvSpPr>
          <p:nvPr>
            <p:ph type="sldNum" sz="quarter" idx="12"/>
          </p:nvPr>
        </p:nvSpPr>
        <p:spPr>
          <a:xfrm>
            <a:off x="8258967" y="6108173"/>
            <a:ext cx="427833" cy="365125"/>
          </a:xfrm>
        </p:spPr>
        <p:txBody>
          <a:bodyPr/>
          <a:lstStyle/>
          <a:p>
            <a:fld id="{A46E16F4-6380-4CCC-9D9D-FCA9A026DF03}" type="slidenum">
              <a:rPr lang="fa-IR" smtClean="0"/>
              <a:t>‹#›</a:t>
            </a:fld>
            <a:endParaRPr lang="fa-IR"/>
          </a:p>
        </p:txBody>
      </p:sp>
    </p:spTree>
    <p:extLst>
      <p:ext uri="{BB962C8B-B14F-4D97-AF65-F5344CB8AC3E}">
        <p14:creationId xmlns:p14="http://schemas.microsoft.com/office/powerpoint/2010/main" val="3301832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12BA9F-C205-4207-BFA7-49CD48938234}" type="datetimeFigureOut">
              <a:rPr lang="fa-IR" smtClean="0"/>
              <a:t>1445/12/09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a:xfrm>
            <a:off x="8273317" y="6116070"/>
            <a:ext cx="413483" cy="365125"/>
          </a:xfrm>
        </p:spPr>
        <p:txBody>
          <a:bodyPr/>
          <a:lstStyle/>
          <a:p>
            <a:fld id="{A46E16F4-6380-4CCC-9D9D-FCA9A026DF03}" type="slidenum">
              <a:rPr lang="fa-IR" smtClean="0"/>
              <a:t>‹#›</a:t>
            </a:fld>
            <a:endParaRPr lang="fa-IR"/>
          </a:p>
        </p:txBody>
      </p:sp>
    </p:spTree>
    <p:extLst>
      <p:ext uri="{BB962C8B-B14F-4D97-AF65-F5344CB8AC3E}">
        <p14:creationId xmlns:p14="http://schemas.microsoft.com/office/powerpoint/2010/main" val="1096365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312BA9F-C205-4207-BFA7-49CD48938234}" type="datetimeFigureOut">
              <a:rPr lang="fa-IR" smtClean="0"/>
              <a:t>1445/12/09</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46E16F4-6380-4CCC-9D9D-FCA9A026DF03}" type="slidenum">
              <a:rPr lang="fa-IR" smtClean="0"/>
              <a:t>‹#›</a:t>
            </a:fld>
            <a:endParaRPr lang="fa-IR"/>
          </a:p>
        </p:txBody>
      </p:sp>
    </p:spTree>
    <p:extLst>
      <p:ext uri="{BB962C8B-B14F-4D97-AF65-F5344CB8AC3E}">
        <p14:creationId xmlns:p14="http://schemas.microsoft.com/office/powerpoint/2010/main" val="1101824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312BA9F-C205-4207-BFA7-49CD48938234}" type="datetimeFigureOut">
              <a:rPr lang="fa-IR" smtClean="0"/>
              <a:t>1445/12/09</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A46E16F4-6380-4CCC-9D9D-FCA9A026DF03}" type="slidenum">
              <a:rPr lang="fa-IR" smtClean="0"/>
              <a:t>‹#›</a:t>
            </a:fld>
            <a:endParaRPr lang="fa-IR"/>
          </a:p>
        </p:txBody>
      </p:sp>
    </p:spTree>
    <p:extLst>
      <p:ext uri="{BB962C8B-B14F-4D97-AF65-F5344CB8AC3E}">
        <p14:creationId xmlns:p14="http://schemas.microsoft.com/office/powerpoint/2010/main" val="2134662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312BA9F-C205-4207-BFA7-49CD48938234}" type="datetimeFigureOut">
              <a:rPr lang="fa-IR" smtClean="0"/>
              <a:t>1445/12/09</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A46E16F4-6380-4CCC-9D9D-FCA9A026DF03}" type="slidenum">
              <a:rPr lang="fa-IR" smtClean="0"/>
              <a:t>‹#›</a:t>
            </a:fld>
            <a:endParaRPr lang="fa-IR"/>
          </a:p>
        </p:txBody>
      </p:sp>
    </p:spTree>
    <p:extLst>
      <p:ext uri="{BB962C8B-B14F-4D97-AF65-F5344CB8AC3E}">
        <p14:creationId xmlns:p14="http://schemas.microsoft.com/office/powerpoint/2010/main" val="3674778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341489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12BA9F-C205-4207-BFA7-49CD48938234}" type="datetimeFigureOut">
              <a:rPr lang="fa-IR" smtClean="0"/>
              <a:t>1445/12/09</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46E16F4-6380-4CCC-9D9D-FCA9A026DF03}" type="slidenum">
              <a:rPr lang="fa-IR" smtClean="0"/>
              <a:t>‹#›</a:t>
            </a:fld>
            <a:endParaRPr lang="fa-IR"/>
          </a:p>
        </p:txBody>
      </p:sp>
    </p:spTree>
    <p:extLst>
      <p:ext uri="{BB962C8B-B14F-4D97-AF65-F5344CB8AC3E}">
        <p14:creationId xmlns:p14="http://schemas.microsoft.com/office/powerpoint/2010/main" val="1123165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12BA9F-C205-4207-BFA7-49CD48938234}" type="datetimeFigureOut">
              <a:rPr lang="fa-IR" smtClean="0"/>
              <a:t>1445/12/09</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46E16F4-6380-4CCC-9D9D-FCA9A026DF03}" type="slidenum">
              <a:rPr lang="fa-IR" smtClean="0"/>
              <a:t>‹#›</a:t>
            </a:fld>
            <a:endParaRPr lang="fa-IR"/>
          </a:p>
        </p:txBody>
      </p:sp>
    </p:spTree>
    <p:extLst>
      <p:ext uri="{BB962C8B-B14F-4D97-AF65-F5344CB8AC3E}">
        <p14:creationId xmlns:p14="http://schemas.microsoft.com/office/powerpoint/2010/main" val="4078681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cs typeface="2  Nazanin" panose="00000400000000000000" pitchFamily="2" charset="-78"/>
              </a:defRPr>
            </a:lvl1pPr>
          </a:lstStyle>
          <a:p>
            <a:fld id="{F312BA9F-C205-4207-BFA7-49CD48938234}" type="datetimeFigureOut">
              <a:rPr lang="fa-IR" smtClean="0"/>
              <a:pPr/>
              <a:t>1445/12/09</a:t>
            </a:fld>
            <a:endParaRPr lang="fa-IR" dirty="0"/>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cs typeface="2  Nazanin" panose="00000400000000000000" pitchFamily="2" charset="-78"/>
              </a:defRPr>
            </a:lvl1pPr>
          </a:lstStyle>
          <a:p>
            <a:endParaRPr lang="fa-IR" dirty="0"/>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cs typeface="2  Nazanin" panose="00000400000000000000" pitchFamily="2" charset="-78"/>
              </a:defRPr>
            </a:lvl1pPr>
          </a:lstStyle>
          <a:p>
            <a:fld id="{A46E16F4-6380-4CCC-9D9D-FCA9A026DF03}" type="slidenum">
              <a:rPr lang="fa-IR" smtClean="0"/>
              <a:pPr/>
              <a:t>‹#›</a:t>
            </a:fld>
            <a:endParaRPr lang="fa-IR" dirty="0"/>
          </a:p>
        </p:txBody>
      </p:sp>
    </p:spTree>
    <p:extLst>
      <p:ext uri="{BB962C8B-B14F-4D97-AF65-F5344CB8AC3E}">
        <p14:creationId xmlns:p14="http://schemas.microsoft.com/office/powerpoint/2010/main" val="3153879699"/>
      </p:ext>
    </p:extLst>
  </p:cSld>
  <p:clrMap bg1="lt1" tx1="dk1" bg2="lt2" tx2="dk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 id="2147483839" r:id="rId17"/>
  </p:sldLayoutIdLst>
  <p:txStyles>
    <p:titleStyle>
      <a:lvl1pPr algn="ctr" defTabSz="457200" rtl="1" eaLnBrk="1" latinLnBrk="0" hangingPunct="1">
        <a:spcBef>
          <a:spcPct val="0"/>
        </a:spcBef>
        <a:buNone/>
        <a:defRPr sz="4000" kern="1200" cap="none">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r" defTabSz="457200" rtl="1"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r" defTabSz="457200" rtl="1"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r" defTabSz="457200" rtl="1"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lowchart: Multidocument 2"/>
          <p:cNvSpPr/>
          <p:nvPr/>
        </p:nvSpPr>
        <p:spPr>
          <a:xfrm>
            <a:off x="1414463" y="600075"/>
            <a:ext cx="7058025" cy="5600700"/>
          </a:xfrm>
          <a:prstGeom prst="flowChartMultidocument">
            <a:avLst/>
          </a:prstGeom>
          <a:solidFill>
            <a:srgbClr val="558BB8"/>
          </a:solidFill>
          <a:ln w="285750" cmpd="tri">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dirty="0">
              <a:cs typeface="2  Nazanin" panose="00000400000000000000" pitchFamily="2" charset="-78"/>
            </a:endParaRPr>
          </a:p>
        </p:txBody>
      </p:sp>
      <p:pic>
        <p:nvPicPr>
          <p:cNvPr id="5" name="Picture 4"/>
          <p:cNvPicPr>
            <a:picLocks noChangeAspect="1"/>
          </p:cNvPicPr>
          <p:nvPr/>
        </p:nvPicPr>
        <p:blipFill>
          <a:blip r:embed="rId2">
            <a:extLst>
              <a:ext uri="{BEBA8EAE-BF5A-486C-A8C5-ECC9F3942E4B}">
                <a14:imgProps xmlns:a14="http://schemas.microsoft.com/office/drawing/2010/main">
                  <a14:imgLayer r:embed="rId3">
                    <a14:imgEffect>
                      <a14:backgroundRemoval t="496" b="100000" l="739" r="99754"/>
                    </a14:imgEffect>
                    <a14:imgEffect>
                      <a14:saturation sat="300000"/>
                    </a14:imgEffect>
                    <a14:imgEffect>
                      <a14:brightnessContrast bright="20000" contrast="-40000"/>
                    </a14:imgEffect>
                  </a14:imgLayer>
                </a14:imgProps>
              </a:ext>
            </a:extLst>
          </a:blip>
          <a:stretch>
            <a:fillRect/>
          </a:stretch>
        </p:blipFill>
        <p:spPr>
          <a:xfrm>
            <a:off x="1643064" y="1725437"/>
            <a:ext cx="3693300" cy="3666009"/>
          </a:xfrm>
          <a:prstGeom prst="ellipse">
            <a:avLst/>
          </a:prstGeom>
          <a:ln>
            <a:noFill/>
          </a:ln>
          <a:effectLst>
            <a:softEdge rad="112500"/>
          </a:effectLst>
        </p:spPr>
      </p:pic>
      <p:sp>
        <p:nvSpPr>
          <p:cNvPr id="6" name="TextBox 5"/>
          <p:cNvSpPr txBox="1"/>
          <p:nvPr/>
        </p:nvSpPr>
        <p:spPr>
          <a:xfrm>
            <a:off x="5100639" y="2114550"/>
            <a:ext cx="2128838" cy="2481449"/>
          </a:xfrm>
          <a:prstGeom prst="rect">
            <a:avLst/>
          </a:prstGeom>
          <a:noFill/>
        </p:spPr>
        <p:txBody>
          <a:bodyPr wrap="square" rtlCol="1">
            <a:spAutoFit/>
          </a:bodyPr>
          <a:lstStyle/>
          <a:p>
            <a:pPr>
              <a:lnSpc>
                <a:spcPct val="150000"/>
              </a:lnSpc>
            </a:pPr>
            <a:r>
              <a:rPr lang="fa-IR" sz="5400" dirty="0" smtClean="0">
                <a:solidFill>
                  <a:schemeClr val="bg1"/>
                </a:solidFill>
                <a:effectLst>
                  <a:outerShdw blurRad="38100" dist="38100" dir="2700000" algn="tl">
                    <a:srgbClr val="000000">
                      <a:alpha val="43137"/>
                    </a:srgbClr>
                  </a:outerShdw>
                </a:effectLst>
                <a:cs typeface="B Titr" panose="00000700000000000000" pitchFamily="2" charset="-78"/>
              </a:rPr>
              <a:t>مشاوره</a:t>
            </a:r>
          </a:p>
          <a:p>
            <a:pPr>
              <a:lnSpc>
                <a:spcPct val="150000"/>
              </a:lnSpc>
            </a:pPr>
            <a:r>
              <a:rPr lang="fa-IR" sz="5400" dirty="0" smtClean="0">
                <a:solidFill>
                  <a:schemeClr val="bg1"/>
                </a:solidFill>
                <a:effectLst>
                  <a:outerShdw blurRad="38100" dist="38100" dir="2700000" algn="tl">
                    <a:srgbClr val="000000">
                      <a:alpha val="43137"/>
                    </a:srgbClr>
                  </a:outerShdw>
                </a:effectLst>
                <a:cs typeface="B Titr" panose="00000700000000000000" pitchFamily="2" charset="-78"/>
              </a:rPr>
              <a:t>مدیریت</a:t>
            </a:r>
            <a:endParaRPr lang="fa-IR" sz="5400" dirty="0">
              <a:solidFill>
                <a:schemeClr val="bg1"/>
              </a:solidFill>
              <a:effectLst>
                <a:outerShdw blurRad="38100" dist="38100" dir="2700000" algn="tl">
                  <a:srgbClr val="000000">
                    <a:alpha val="43137"/>
                  </a:srgbClr>
                </a:outerShdw>
              </a:effectLst>
              <a:cs typeface="B Titr" panose="00000700000000000000" pitchFamily="2" charset="-78"/>
            </a:endParaRPr>
          </a:p>
        </p:txBody>
      </p:sp>
      <p:sp>
        <p:nvSpPr>
          <p:cNvPr id="8" name="Rectangle 7"/>
          <p:cNvSpPr/>
          <p:nvPr/>
        </p:nvSpPr>
        <p:spPr>
          <a:xfrm>
            <a:off x="1585912" y="5336171"/>
            <a:ext cx="2874506" cy="400110"/>
          </a:xfrm>
          <a:prstGeom prst="rect">
            <a:avLst/>
          </a:prstGeom>
        </p:spPr>
        <p:txBody>
          <a:bodyPr wrap="none">
            <a:spAutoFit/>
          </a:bodyPr>
          <a:lstStyle/>
          <a:p>
            <a:r>
              <a:rPr lang="en-US" sz="2000" b="1" dirty="0">
                <a:solidFill>
                  <a:schemeClr val="bg1"/>
                </a:solidFill>
              </a:rPr>
              <a:t>Management consulting</a:t>
            </a:r>
            <a:endParaRPr lang="fa-IR" sz="2000" b="1" dirty="0">
              <a:solidFill>
                <a:schemeClr val="bg1"/>
              </a:solidFill>
              <a:cs typeface="2  Nazanin" panose="00000400000000000000" pitchFamily="2" charset="-78"/>
            </a:endParaRPr>
          </a:p>
        </p:txBody>
      </p:sp>
    </p:spTree>
    <p:extLst>
      <p:ext uri="{BB962C8B-B14F-4D97-AF65-F5344CB8AC3E}">
        <p14:creationId xmlns:p14="http://schemas.microsoft.com/office/powerpoint/2010/main" val="1479517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57400" y="609600"/>
            <a:ext cx="6456040" cy="5262979"/>
          </a:xfrm>
          <a:prstGeom prst="rect">
            <a:avLst/>
          </a:prstGeom>
        </p:spPr>
        <p:txBody>
          <a:bodyPr wrap="square">
            <a:spAutoFit/>
          </a:bodyPr>
          <a:lstStyle/>
          <a:p>
            <a:pPr algn="just" rtl="1"/>
            <a:r>
              <a:rPr lang="fa-IR" sz="2400" b="1" dirty="0">
                <a:cs typeface="B Titr" panose="00000700000000000000" pitchFamily="2" charset="-78"/>
              </a:rPr>
              <a:t>فهرست </a:t>
            </a:r>
            <a:r>
              <a:rPr lang="fa-IR" sz="2400" b="1" dirty="0" smtClean="0">
                <a:cs typeface="B Titr" panose="00000700000000000000" pitchFamily="2" charset="-78"/>
              </a:rPr>
              <a:t>:</a:t>
            </a:r>
          </a:p>
          <a:p>
            <a:pPr algn="just" rtl="1"/>
            <a:endParaRPr lang="fa-IR" sz="2400" b="1" dirty="0">
              <a:cs typeface="B Nazanin" panose="00000400000000000000" pitchFamily="2" charset="-78"/>
            </a:endParaRPr>
          </a:p>
          <a:p>
            <a:pPr marL="742950" lvl="1" indent="-285750" algn="r" rtl="1">
              <a:buFont typeface="Arial" panose="020B0604020202020204" pitchFamily="34" charset="0"/>
              <a:buChar char="•"/>
            </a:pPr>
            <a:r>
              <a:rPr lang="fa-IR" sz="2400" dirty="0" smtClean="0">
                <a:cs typeface="B Nazanin" panose="00000400000000000000" pitchFamily="2" charset="-78"/>
              </a:rPr>
              <a:t>چکیده</a:t>
            </a:r>
          </a:p>
          <a:p>
            <a:pPr marL="742950" lvl="1" indent="-285750" algn="r" rtl="1">
              <a:buFont typeface="Arial" panose="020B0604020202020204" pitchFamily="34" charset="0"/>
              <a:buChar char="•"/>
            </a:pPr>
            <a:r>
              <a:rPr lang="fa-IR" sz="2400" dirty="0" smtClean="0">
                <a:cs typeface="B Nazanin" panose="00000400000000000000" pitchFamily="2" charset="-78"/>
              </a:rPr>
              <a:t>مقدمه</a:t>
            </a:r>
          </a:p>
          <a:p>
            <a:pPr marL="742950" lvl="1" indent="-285750" algn="r" rtl="1">
              <a:buFont typeface="Arial" panose="020B0604020202020204" pitchFamily="34" charset="0"/>
              <a:buChar char="•"/>
            </a:pPr>
            <a:r>
              <a:rPr lang="fa-IR" sz="2400" dirty="0" smtClean="0">
                <a:cs typeface="B Nazanin" panose="00000400000000000000" pitchFamily="2" charset="-78"/>
              </a:rPr>
              <a:t>تاریخچه</a:t>
            </a:r>
            <a:endParaRPr lang="fa-IR" sz="2400" dirty="0">
              <a:cs typeface="B Nazanin" panose="00000400000000000000" pitchFamily="2" charset="-78"/>
            </a:endParaRPr>
          </a:p>
          <a:p>
            <a:pPr marL="742950" lvl="1" indent="-285750" algn="r" rtl="1">
              <a:buFont typeface="Arial" panose="020B0604020202020204" pitchFamily="34" charset="0"/>
              <a:buChar char="•"/>
            </a:pPr>
            <a:r>
              <a:rPr lang="fa-IR" sz="2400" dirty="0">
                <a:cs typeface="B Nazanin" panose="00000400000000000000" pitchFamily="2" charset="-78"/>
              </a:rPr>
              <a:t>تعریف </a:t>
            </a:r>
            <a:r>
              <a:rPr lang="fa-IR" sz="2400" dirty="0" smtClean="0">
                <a:cs typeface="B Nazanin" panose="00000400000000000000" pitchFamily="2" charset="-78"/>
              </a:rPr>
              <a:t>مشاوره مدیریت</a:t>
            </a:r>
            <a:endParaRPr lang="fa-IR" sz="2400" dirty="0">
              <a:cs typeface="B Nazanin" panose="00000400000000000000" pitchFamily="2" charset="-78"/>
            </a:endParaRPr>
          </a:p>
          <a:p>
            <a:pPr marL="742950" lvl="1" indent="-285750" algn="r" rtl="1">
              <a:buFont typeface="Arial" panose="020B0604020202020204" pitchFamily="34" charset="0"/>
              <a:buChar char="•"/>
            </a:pPr>
            <a:r>
              <a:rPr lang="fa-IR" sz="2400" dirty="0" smtClean="0">
                <a:cs typeface="B Nazanin" panose="00000400000000000000" pitchFamily="2" charset="-78"/>
              </a:rPr>
              <a:t>خدمات یک مشاور مدیریت</a:t>
            </a:r>
          </a:p>
          <a:p>
            <a:pPr marL="742950" lvl="1" indent="-285750" algn="r" rtl="1">
              <a:buFont typeface="Arial" panose="020B0604020202020204" pitchFamily="34" charset="0"/>
              <a:buChar char="•"/>
            </a:pPr>
            <a:r>
              <a:rPr lang="fa-IR" sz="2400" dirty="0" smtClean="0">
                <a:cs typeface="B Nazanin" panose="00000400000000000000" pitchFamily="2" charset="-78"/>
              </a:rPr>
              <a:t>اهداف </a:t>
            </a:r>
          </a:p>
          <a:p>
            <a:pPr marL="742950" lvl="1" indent="-285750" algn="r" rtl="1">
              <a:buFont typeface="Arial" panose="020B0604020202020204" pitchFamily="34" charset="0"/>
              <a:buChar char="•"/>
            </a:pPr>
            <a:r>
              <a:rPr lang="fa-IR" sz="2400" dirty="0" smtClean="0">
                <a:cs typeface="B Nazanin" panose="00000400000000000000" pitchFamily="2" charset="-78"/>
              </a:rPr>
              <a:t>مهارت ها و تخصص های یک مشاور</a:t>
            </a:r>
            <a:endParaRPr lang="fa-IR" sz="2400" dirty="0">
              <a:cs typeface="B Nazanin" panose="00000400000000000000" pitchFamily="2" charset="-78"/>
            </a:endParaRPr>
          </a:p>
          <a:p>
            <a:pPr marL="742950" lvl="1" indent="-285750" algn="r" rtl="1">
              <a:buFont typeface="Arial" panose="020B0604020202020204" pitchFamily="34" charset="0"/>
              <a:buChar char="•"/>
            </a:pPr>
            <a:r>
              <a:rPr lang="fa-IR" sz="2400" dirty="0" smtClean="0">
                <a:cs typeface="B Nazanin" panose="00000400000000000000" pitchFamily="2" charset="-78"/>
              </a:rPr>
              <a:t>انواع مشاغل مرتبط</a:t>
            </a:r>
            <a:endParaRPr lang="fa-IR" sz="2400" dirty="0">
              <a:cs typeface="B Nazanin" panose="00000400000000000000" pitchFamily="2" charset="-78"/>
            </a:endParaRPr>
          </a:p>
          <a:p>
            <a:pPr marL="742950" lvl="1" indent="-285750" algn="r" rtl="1">
              <a:buFont typeface="Arial" panose="020B0604020202020204" pitchFamily="34" charset="0"/>
              <a:buChar char="•"/>
            </a:pPr>
            <a:r>
              <a:rPr lang="fa-IR" sz="2400" dirty="0" smtClean="0">
                <a:cs typeface="B Nazanin" panose="00000400000000000000" pitchFamily="2" charset="-78"/>
              </a:rPr>
              <a:t>تفاوت مشاوره مدیریت و مشاوره کسب و کار</a:t>
            </a:r>
            <a:endParaRPr lang="fa-IR" sz="2400" dirty="0">
              <a:cs typeface="B Nazanin" panose="00000400000000000000" pitchFamily="2" charset="-78"/>
            </a:endParaRPr>
          </a:p>
          <a:p>
            <a:pPr marL="742950" lvl="1" indent="-285750" algn="r" rtl="1">
              <a:buFont typeface="Arial" panose="020B0604020202020204" pitchFamily="34" charset="0"/>
              <a:buChar char="•"/>
            </a:pPr>
            <a:r>
              <a:rPr lang="fa-IR" sz="2400" dirty="0" smtClean="0">
                <a:cs typeface="B Nazanin" panose="00000400000000000000" pitchFamily="2" charset="-78"/>
              </a:rPr>
              <a:t>صنعت مشاوره مدیریت در ایران</a:t>
            </a:r>
            <a:endParaRPr lang="fa-IR" sz="2400" dirty="0">
              <a:cs typeface="B Nazanin" panose="00000400000000000000" pitchFamily="2" charset="-78"/>
            </a:endParaRPr>
          </a:p>
          <a:p>
            <a:pPr marL="742950" lvl="1" indent="-285750" algn="r" rtl="1">
              <a:buFont typeface="Arial" panose="020B0604020202020204" pitchFamily="34" charset="0"/>
              <a:buChar char="•"/>
            </a:pPr>
            <a:r>
              <a:rPr lang="fa-IR" sz="2400" dirty="0" smtClean="0">
                <a:cs typeface="B Nazanin" panose="00000400000000000000" pitchFamily="2" charset="-78"/>
              </a:rPr>
              <a:t>مزایا و معایب </a:t>
            </a:r>
          </a:p>
          <a:p>
            <a:pPr marL="800100" lvl="1" indent="-342900" algn="r" rtl="1">
              <a:buFont typeface="Arial" panose="020B0604020202020204" pitchFamily="34" charset="0"/>
              <a:buChar char="•"/>
            </a:pPr>
            <a:r>
              <a:rPr lang="fa-IR" sz="2400" dirty="0" smtClean="0">
                <a:cs typeface="B Nazanin" panose="00000400000000000000" pitchFamily="2" charset="-78"/>
              </a:rPr>
              <a:t>منابع</a:t>
            </a:r>
            <a:endParaRPr lang="fa-IR" sz="2400" dirty="0">
              <a:cs typeface="B Nazanin" panose="00000400000000000000" pitchFamily="2" charset="-78"/>
            </a:endParaRPr>
          </a:p>
        </p:txBody>
      </p:sp>
    </p:spTree>
    <p:extLst>
      <p:ext uri="{BB962C8B-B14F-4D97-AF65-F5344CB8AC3E}">
        <p14:creationId xmlns:p14="http://schemas.microsoft.com/office/powerpoint/2010/main" val="9808155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71938" y="1152536"/>
            <a:ext cx="4672011" cy="6350456"/>
          </a:xfrm>
          <a:prstGeom prst="rect">
            <a:avLst/>
          </a:prstGeom>
        </p:spPr>
        <p:txBody>
          <a:bodyPr wrap="square">
            <a:spAutoFit/>
          </a:bodyPr>
          <a:lstStyle/>
          <a:p>
            <a:pPr algn="justLow">
              <a:lnSpc>
                <a:spcPct val="200000"/>
              </a:lnSpc>
              <a:spcAft>
                <a:spcPts val="800"/>
              </a:spcAft>
            </a:pPr>
            <a:r>
              <a:rPr lang="fa-IR" sz="2000" b="1" dirty="0">
                <a:latin typeface="Calibri" panose="020F0502020204030204" pitchFamily="34" charset="0"/>
                <a:ea typeface="Calibri" panose="020F0502020204030204" pitchFamily="34" charset="0"/>
                <a:cs typeface="B Koodak" panose="00000700000000000000" pitchFamily="2" charset="-78"/>
              </a:rPr>
              <a:t>مشاوره مدیریت یک حوزه تخصصی است که به سازمان‌ها کمک می‌کند تا عملکرد خود را بهبود ببخشند و به اهداف کسب‌وکاری خود دست یابند. مشاوران مدیریت از طریق تجزیه و تحلیل فرآیندهای کسب‌وکار، ارائه راه‌حل‌های نوآورانه و کمک به اجرای تغییرات، ارزش افزوده ایجاد می‌کنند. آن‌ها ممکن است در زمینه‌هایی مانند استراتژی، بهبود عملیات، تغییر سازمانی و مدیریت تغییر، توسعه مهارت‌های رهبری و آموزش و توسعه کارکنان فعالیت کنند.</a:t>
            </a:r>
            <a:endParaRPr lang="en-US" sz="2000" b="1" dirty="0">
              <a:latin typeface="Calibri" panose="020F0502020204030204" pitchFamily="34" charset="0"/>
              <a:ea typeface="Calibri" panose="020F0502020204030204" pitchFamily="34" charset="0"/>
              <a:cs typeface="B Nazanin" panose="00000400000000000000" pitchFamily="2" charset="-78"/>
            </a:endParaRPr>
          </a:p>
          <a:p>
            <a:pPr algn="justLow">
              <a:lnSpc>
                <a:spcPct val="200000"/>
              </a:lnSpc>
              <a:spcAft>
                <a:spcPts val="800"/>
              </a:spcAft>
            </a:pPr>
            <a:r>
              <a:rPr lang="fa-IR" sz="2000" b="1" dirty="0">
                <a:latin typeface="Calibri" panose="020F0502020204030204" pitchFamily="34" charset="0"/>
                <a:ea typeface="Calibri" panose="020F0502020204030204" pitchFamily="34" charset="0"/>
                <a:cs typeface="B Koodak" panose="00000700000000000000" pitchFamily="2" charset="-78"/>
              </a:rPr>
              <a:t> </a:t>
            </a:r>
            <a:endParaRPr lang="en-US" sz="2000" b="1" dirty="0">
              <a:latin typeface="Calibri" panose="020F0502020204030204" pitchFamily="34" charset="0"/>
              <a:ea typeface="Calibri" panose="020F0502020204030204" pitchFamily="34" charset="0"/>
              <a:cs typeface="B Nazanin" panose="00000400000000000000" pitchFamily="2" charset="-78"/>
            </a:endParaRPr>
          </a:p>
        </p:txBody>
      </p:sp>
      <p:sp>
        <p:nvSpPr>
          <p:cNvPr id="3" name="TextBox 2"/>
          <p:cNvSpPr txBox="1"/>
          <p:nvPr/>
        </p:nvSpPr>
        <p:spPr>
          <a:xfrm>
            <a:off x="6629399" y="442913"/>
            <a:ext cx="2114550" cy="523220"/>
          </a:xfrm>
          <a:prstGeom prst="rect">
            <a:avLst/>
          </a:prstGeom>
          <a:noFill/>
        </p:spPr>
        <p:txBody>
          <a:bodyPr wrap="square" rtlCol="1">
            <a:spAutoFit/>
          </a:bodyPr>
          <a:lstStyle/>
          <a:p>
            <a:r>
              <a:rPr lang="fa-IR" sz="2800" dirty="0" smtClean="0">
                <a:solidFill>
                  <a:srgbClr val="0070C0"/>
                </a:solidFill>
                <a:cs typeface="B Titr" panose="00000700000000000000" pitchFamily="2" charset="-78"/>
              </a:rPr>
              <a:t>چکیده</a:t>
            </a:r>
            <a:endParaRPr lang="fa-IR" sz="2800" dirty="0">
              <a:solidFill>
                <a:srgbClr val="0070C0"/>
              </a:solidFill>
              <a:cs typeface="B Titr" panose="00000700000000000000" pitchFamily="2" charset="-78"/>
            </a:endParaRPr>
          </a:p>
        </p:txBody>
      </p:sp>
      <p:pic>
        <p:nvPicPr>
          <p:cNvPr id="4" name="Picture 3"/>
          <p:cNvPicPr>
            <a:picLocks noChangeAspect="1"/>
          </p:cNvPicPr>
          <p:nvPr/>
        </p:nvPicPr>
        <p:blipFill>
          <a:blip r:embed="rId2"/>
          <a:stretch>
            <a:fillRect/>
          </a:stretch>
        </p:blipFill>
        <p:spPr>
          <a:xfrm>
            <a:off x="756051" y="2100264"/>
            <a:ext cx="3188288" cy="3700462"/>
          </a:xfrm>
          <a:prstGeom prst="rect">
            <a:avLst/>
          </a:prstGeom>
          <a:ln>
            <a:noFill/>
          </a:ln>
          <a:effectLst>
            <a:softEdge rad="112500"/>
          </a:effectLst>
        </p:spPr>
      </p:pic>
    </p:spTree>
    <p:extLst>
      <p:ext uri="{BB962C8B-B14F-4D97-AF65-F5344CB8AC3E}">
        <p14:creationId xmlns:p14="http://schemas.microsoft.com/office/powerpoint/2010/main" val="33162999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42988" y="1100138"/>
            <a:ext cx="7715250" cy="5170646"/>
          </a:xfrm>
          <a:prstGeom prst="rect">
            <a:avLst/>
          </a:prstGeom>
          <a:noFill/>
        </p:spPr>
        <p:txBody>
          <a:bodyPr wrap="square" rtlCol="1">
            <a:spAutoFit/>
          </a:bodyPr>
          <a:lstStyle/>
          <a:p>
            <a:pPr>
              <a:lnSpc>
                <a:spcPct val="150000"/>
              </a:lnSpc>
            </a:pPr>
            <a:r>
              <a:rPr lang="fa-IR" sz="2400" b="1" dirty="0" smtClean="0">
                <a:solidFill>
                  <a:srgbClr val="C00000"/>
                </a:solidFill>
                <a:cs typeface="2  Nazanin" panose="00000400000000000000" pitchFamily="2" charset="-78"/>
              </a:rPr>
              <a:t>اصطلاح </a:t>
            </a:r>
            <a:r>
              <a:rPr lang="fa-IR" sz="2400" b="1" dirty="0">
                <a:solidFill>
                  <a:srgbClr val="C00000"/>
                </a:solidFill>
                <a:cs typeface="2  Nazanin" panose="00000400000000000000" pitchFamily="2" charset="-78"/>
              </a:rPr>
              <a:t>مشاوره مدیریت </a:t>
            </a:r>
            <a:r>
              <a:rPr lang="fa-IR" sz="2000" b="1" dirty="0">
                <a:cs typeface="2  Nazanin" panose="00000400000000000000" pitchFamily="2" charset="-78"/>
              </a:rPr>
              <a:t>مجموعه‌ی گسترده‌ای از فعالیت‌های مرتبط با کسب و کار را پوشش می‌دهد. مشاوران مدیریت در زمینه‌‌‌های مختلف از جمله </a:t>
            </a:r>
            <a:r>
              <a:rPr lang="fa-IR" sz="2400" b="1" dirty="0">
                <a:solidFill>
                  <a:srgbClr val="00B050"/>
                </a:solidFill>
                <a:cs typeface="2  Nazanin" panose="00000400000000000000" pitchFamily="2" charset="-78"/>
              </a:rPr>
              <a:t>استراتژی، فروش، تحقیقات بازار، منابع انسانی، بهبود عملکرد، بازاریابی دیجیتال، مدیریت مالی، برندینگ، صادرات و واردات، ایمنی، فناوری اطلاعات و تحول دیجیتال</a:t>
            </a:r>
            <a:r>
              <a:rPr lang="fa-IR" sz="2000" b="1" dirty="0">
                <a:cs typeface="2  Nazanin" panose="00000400000000000000" pitchFamily="2" charset="-78"/>
              </a:rPr>
              <a:t> فعالیت می‌کنند</a:t>
            </a:r>
            <a:r>
              <a:rPr lang="fa-IR" sz="2000" b="1" dirty="0" smtClean="0">
                <a:cs typeface="2  Nazanin" panose="00000400000000000000" pitchFamily="2" charset="-78"/>
              </a:rPr>
              <a:t>.</a:t>
            </a:r>
          </a:p>
          <a:p>
            <a:pPr algn="justLow">
              <a:lnSpc>
                <a:spcPct val="150000"/>
              </a:lnSpc>
            </a:pPr>
            <a:r>
              <a:rPr lang="fa-IR" sz="2000" b="1" dirty="0">
                <a:cs typeface="2  Nazanin" panose="00000400000000000000" pitchFamily="2" charset="-78"/>
              </a:rPr>
              <a:t>مشاوره مدیریت یک نوع خدمت است. خدمتی از جنس راهنمایی که به مشتریان کمک می کند تا مسایل مدیریتی و فرصت های خود را شناسایی و تحلیل کنند. مشاور مدیریت با توجه به شرایط مشتریان، راه حل هایی را توصیه و یا فعالیت هایی را پیشنهاد می کند و پس از تایید کارفرما، در پیاده سازی و اجرایی کردن آن ها نیز همراهی </a:t>
            </a:r>
            <a:r>
              <a:rPr lang="fa-IR" sz="2000" b="1" dirty="0" smtClean="0">
                <a:cs typeface="2  Nazanin" panose="00000400000000000000" pitchFamily="2" charset="-78"/>
              </a:rPr>
              <a:t>دارد </a:t>
            </a:r>
          </a:p>
          <a:p>
            <a:pPr>
              <a:lnSpc>
                <a:spcPct val="150000"/>
              </a:lnSpc>
            </a:pPr>
            <a:endParaRPr lang="fa-IR" sz="2000" b="1" dirty="0">
              <a:cs typeface="2  Nazanin" panose="00000400000000000000" pitchFamily="2" charset="-78"/>
            </a:endParaRPr>
          </a:p>
        </p:txBody>
      </p:sp>
      <p:sp>
        <p:nvSpPr>
          <p:cNvPr id="4" name="TextBox 3"/>
          <p:cNvSpPr txBox="1"/>
          <p:nvPr/>
        </p:nvSpPr>
        <p:spPr>
          <a:xfrm>
            <a:off x="1728787" y="329477"/>
            <a:ext cx="7029451" cy="523220"/>
          </a:xfrm>
          <a:prstGeom prst="rect">
            <a:avLst/>
          </a:prstGeom>
          <a:noFill/>
        </p:spPr>
        <p:txBody>
          <a:bodyPr wrap="square" rtlCol="1">
            <a:spAutoFit/>
          </a:bodyPr>
          <a:lstStyle/>
          <a:p>
            <a:r>
              <a:rPr lang="fa-IR" sz="2800" dirty="0">
                <a:solidFill>
                  <a:srgbClr val="0070C0"/>
                </a:solidFill>
                <a:cs typeface="B Titr" panose="00000700000000000000" pitchFamily="2" charset="-78"/>
              </a:rPr>
              <a:t>تعریف مشاوره مدیریت </a:t>
            </a:r>
            <a:r>
              <a:rPr lang="en-US" sz="2800" dirty="0">
                <a:solidFill>
                  <a:srgbClr val="0070C0"/>
                </a:solidFill>
                <a:cs typeface="B Titr" panose="00000700000000000000" pitchFamily="2" charset="-78"/>
              </a:rPr>
              <a:t>Management consulting )</a:t>
            </a:r>
            <a:r>
              <a:rPr lang="fa-IR" sz="2800" dirty="0">
                <a:solidFill>
                  <a:srgbClr val="0070C0"/>
                </a:solidFill>
                <a:cs typeface="B Titr" panose="00000700000000000000" pitchFamily="2" charset="-78"/>
              </a:rPr>
              <a:t> ) </a:t>
            </a:r>
          </a:p>
        </p:txBody>
      </p:sp>
    </p:spTree>
    <p:extLst>
      <p:ext uri="{BB962C8B-B14F-4D97-AF65-F5344CB8AC3E}">
        <p14:creationId xmlns:p14="http://schemas.microsoft.com/office/powerpoint/2010/main" val="37923532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2976" y="0"/>
            <a:ext cx="7872412" cy="5539978"/>
          </a:xfrm>
          <a:prstGeom prst="rect">
            <a:avLst/>
          </a:prstGeom>
        </p:spPr>
        <p:txBody>
          <a:bodyPr wrap="square">
            <a:spAutoFit/>
          </a:bodyPr>
          <a:lstStyle/>
          <a:p>
            <a:pPr algn="just" fontAlgn="base"/>
            <a:r>
              <a:rPr lang="fa-IR" sz="3200" b="1" i="0" dirty="0" smtClean="0">
                <a:solidFill>
                  <a:srgbClr val="C00000"/>
                </a:solidFill>
                <a:effectLst/>
                <a:latin typeface="inherit"/>
                <a:cs typeface="2  Nazanin" panose="00000400000000000000" pitchFamily="2" charset="-78"/>
              </a:rPr>
              <a:t/>
            </a:r>
            <a:br>
              <a:rPr lang="fa-IR" sz="3200" b="1" i="0" dirty="0" smtClean="0">
                <a:solidFill>
                  <a:srgbClr val="C00000"/>
                </a:solidFill>
                <a:effectLst/>
                <a:latin typeface="inherit"/>
                <a:cs typeface="2  Nazanin" panose="00000400000000000000" pitchFamily="2" charset="-78"/>
              </a:rPr>
            </a:br>
            <a:r>
              <a:rPr lang="fa-IR" sz="3200" b="1" i="0" dirty="0" smtClean="0">
                <a:solidFill>
                  <a:srgbClr val="C00000"/>
                </a:solidFill>
                <a:effectLst/>
                <a:latin typeface="inherit"/>
                <a:cs typeface="2  Nazanin" panose="00000400000000000000" pitchFamily="2" charset="-78"/>
              </a:rPr>
              <a:t>به طور خلاصه می توانیم بگوییم که مشاوره مدیریت:</a:t>
            </a:r>
          </a:p>
          <a:p>
            <a:pPr marL="342900" indent="-342900" fontAlgn="base">
              <a:lnSpc>
                <a:spcPct val="200000"/>
              </a:lnSpc>
              <a:buFont typeface="Arial" panose="020B0604020202020204" pitchFamily="34" charset="0"/>
              <a:buChar char="•"/>
            </a:pPr>
            <a:endParaRPr lang="fa-IR" sz="2000" b="1" i="0" dirty="0" smtClean="0">
              <a:solidFill>
                <a:srgbClr val="3A3A3A"/>
              </a:solidFill>
              <a:effectLst/>
              <a:latin typeface="inherit"/>
              <a:cs typeface="2  Nazanin" panose="00000400000000000000" pitchFamily="2" charset="-78"/>
            </a:endParaRPr>
          </a:p>
          <a:p>
            <a:pPr marL="342900" indent="-342900" fontAlgn="base">
              <a:lnSpc>
                <a:spcPct val="250000"/>
              </a:lnSpc>
              <a:buFont typeface="Arial" panose="020B0604020202020204" pitchFamily="34" charset="0"/>
              <a:buChar char="•"/>
            </a:pPr>
            <a:r>
              <a:rPr lang="fa-IR" sz="2000" b="1" i="0" dirty="0" smtClean="0">
                <a:solidFill>
                  <a:srgbClr val="3A3A3A"/>
                </a:solidFill>
                <a:effectLst/>
                <a:latin typeface="inherit"/>
                <a:cs typeface="2  Nazanin" panose="00000400000000000000" pitchFamily="2" charset="-78"/>
              </a:rPr>
              <a:t>ارائه روش های کاربردی در کسب و کار به شرکت ها توسط فردی متخصص است.</a:t>
            </a:r>
            <a:endParaRPr lang="fa-IR" sz="2000" b="1" i="0" dirty="0" smtClean="0">
              <a:solidFill>
                <a:srgbClr val="3A3A3A"/>
              </a:solidFill>
              <a:effectLst/>
              <a:latin typeface="iransans"/>
              <a:cs typeface="2  Nazanin" panose="00000400000000000000" pitchFamily="2" charset="-78"/>
            </a:endParaRPr>
          </a:p>
          <a:p>
            <a:pPr marL="342900" indent="-342900" algn="just" fontAlgn="base">
              <a:lnSpc>
                <a:spcPct val="250000"/>
              </a:lnSpc>
              <a:buFont typeface="Arial" panose="020B0604020202020204" pitchFamily="34" charset="0"/>
              <a:buChar char="•"/>
            </a:pPr>
            <a:r>
              <a:rPr lang="fa-IR" sz="2000" b="1" i="0" dirty="0" smtClean="0">
                <a:solidFill>
                  <a:srgbClr val="3A3A3A"/>
                </a:solidFill>
                <a:effectLst/>
                <a:latin typeface="inherit"/>
                <a:cs typeface="2  Nazanin" panose="00000400000000000000" pitchFamily="2" charset="-78"/>
              </a:rPr>
              <a:t>خدمتی است که به ارائه توصیه هایی به کارآفرینان و مدیران کسب و کار می پردازد.</a:t>
            </a:r>
            <a:endParaRPr lang="fa-IR" sz="2000" b="1" i="0" dirty="0" smtClean="0">
              <a:solidFill>
                <a:srgbClr val="3A3A3A"/>
              </a:solidFill>
              <a:effectLst/>
              <a:latin typeface="iransans"/>
              <a:cs typeface="2  Nazanin" panose="00000400000000000000" pitchFamily="2" charset="-78"/>
            </a:endParaRPr>
          </a:p>
          <a:p>
            <a:pPr marL="342900" indent="-342900" algn="just" fontAlgn="base">
              <a:lnSpc>
                <a:spcPct val="250000"/>
              </a:lnSpc>
              <a:buFont typeface="Arial" panose="020B0604020202020204" pitchFamily="34" charset="0"/>
              <a:buChar char="•"/>
            </a:pPr>
            <a:r>
              <a:rPr lang="fa-IR" sz="2000" b="1" i="0" dirty="0" smtClean="0">
                <a:solidFill>
                  <a:srgbClr val="3A3A3A"/>
                </a:solidFill>
                <a:effectLst/>
                <a:latin typeface="inherit"/>
                <a:cs typeface="2  Nazanin" panose="00000400000000000000" pitchFamily="2" charset="-78"/>
              </a:rPr>
              <a:t>کمک به شرکت ها برای تحلیل و توسعه سودمندی استراتژی های کسب و کار است.</a:t>
            </a:r>
            <a:endParaRPr lang="fa-IR" sz="2000" b="1" i="0" dirty="0" smtClean="0">
              <a:solidFill>
                <a:srgbClr val="3A3A3A"/>
              </a:solidFill>
              <a:effectLst/>
              <a:latin typeface="iransans"/>
              <a:cs typeface="2  Nazanin" panose="00000400000000000000" pitchFamily="2" charset="-78"/>
            </a:endParaRPr>
          </a:p>
          <a:p>
            <a:pPr marL="342900" indent="-342900" algn="just" fontAlgn="base">
              <a:lnSpc>
                <a:spcPct val="250000"/>
              </a:lnSpc>
              <a:buFont typeface="Arial" panose="020B0604020202020204" pitchFamily="34" charset="0"/>
              <a:buChar char="•"/>
            </a:pPr>
            <a:r>
              <a:rPr lang="fa-IR" sz="2000" b="1" i="0" dirty="0" smtClean="0">
                <a:solidFill>
                  <a:srgbClr val="3A3A3A"/>
                </a:solidFill>
                <a:effectLst/>
                <a:latin typeface="inherit"/>
                <a:cs typeface="2  Nazanin" panose="00000400000000000000" pitchFamily="2" charset="-78"/>
              </a:rPr>
              <a:t> شغلی است که به رهبران شرکت ها، دولت ها، سازمان ها و مراکز غیرانتفاعی، خدمات مشاوره ای و سرمایه گذاری در حوزه کسب و کار ارائه می دهد.</a:t>
            </a:r>
            <a:endParaRPr lang="fa-IR" sz="2000" b="1" i="0" dirty="0">
              <a:solidFill>
                <a:srgbClr val="3A3A3A"/>
              </a:solidFill>
              <a:effectLst/>
              <a:latin typeface="iransans"/>
              <a:cs typeface="2  Nazanin" panose="00000400000000000000" pitchFamily="2" charset="-78"/>
            </a:endParaRPr>
          </a:p>
        </p:txBody>
      </p:sp>
    </p:spTree>
    <p:extLst>
      <p:ext uri="{BB962C8B-B14F-4D97-AF65-F5344CB8AC3E}">
        <p14:creationId xmlns:p14="http://schemas.microsoft.com/office/powerpoint/2010/main" val="31122726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Effect>
                      <a14:saturation sat="400000"/>
                    </a14:imgEffect>
                  </a14:imgLayer>
                </a14:imgProps>
              </a:ext>
            </a:extLst>
          </a:blip>
          <a:stretch>
            <a:fillRect/>
          </a:stretch>
        </p:blipFill>
        <p:spPr>
          <a:xfrm>
            <a:off x="1662113" y="898698"/>
            <a:ext cx="7196138" cy="5959302"/>
          </a:xfrm>
          <a:prstGeom prst="rect">
            <a:avLst/>
          </a:prstGeom>
        </p:spPr>
      </p:pic>
      <p:sp>
        <p:nvSpPr>
          <p:cNvPr id="3" name="TextBox 2"/>
          <p:cNvSpPr txBox="1"/>
          <p:nvPr/>
        </p:nvSpPr>
        <p:spPr>
          <a:xfrm>
            <a:off x="3443289" y="257175"/>
            <a:ext cx="5414962" cy="461665"/>
          </a:xfrm>
          <a:prstGeom prst="rect">
            <a:avLst/>
          </a:prstGeom>
          <a:noFill/>
        </p:spPr>
        <p:txBody>
          <a:bodyPr wrap="square" rtlCol="1">
            <a:spAutoFit/>
          </a:bodyPr>
          <a:lstStyle/>
          <a:p>
            <a:r>
              <a:rPr lang="fa-IR" sz="2400" dirty="0" smtClean="0">
                <a:solidFill>
                  <a:srgbClr val="0070C0"/>
                </a:solidFill>
                <a:cs typeface="B Titr" panose="00000700000000000000" pitchFamily="2" charset="-78"/>
              </a:rPr>
              <a:t>اهداف مدیریت مشاوره</a:t>
            </a:r>
            <a:endParaRPr lang="fa-IR" sz="2400" dirty="0">
              <a:solidFill>
                <a:srgbClr val="0070C0"/>
              </a:solidFill>
              <a:cs typeface="B Titr" panose="00000700000000000000" pitchFamily="2" charset="-78"/>
            </a:endParaRPr>
          </a:p>
        </p:txBody>
      </p:sp>
    </p:spTree>
    <p:extLst>
      <p:ext uri="{BB962C8B-B14F-4D97-AF65-F5344CB8AC3E}">
        <p14:creationId xmlns:p14="http://schemas.microsoft.com/office/powerpoint/2010/main" val="332772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43063" y="1175594"/>
            <a:ext cx="6729412" cy="5262979"/>
          </a:xfrm>
          <a:prstGeom prst="rect">
            <a:avLst/>
          </a:prstGeom>
        </p:spPr>
        <p:txBody>
          <a:bodyPr wrap="square">
            <a:spAutoFit/>
          </a:bodyPr>
          <a:lstStyle/>
          <a:p>
            <a:pPr algn="justLow">
              <a:lnSpc>
                <a:spcPct val="150000"/>
              </a:lnSpc>
            </a:pPr>
            <a:r>
              <a:rPr lang="fa-IR" sz="2400" b="1" dirty="0" smtClean="0">
                <a:solidFill>
                  <a:srgbClr val="0070C0"/>
                </a:solidFill>
                <a:latin typeface="poppins"/>
                <a:cs typeface="2  Nazanin" panose="00000400000000000000" pitchFamily="2" charset="-78"/>
              </a:rPr>
              <a:t>صنعت </a:t>
            </a:r>
            <a:r>
              <a:rPr lang="fa-IR" sz="2400" b="1" dirty="0">
                <a:solidFill>
                  <a:srgbClr val="0070C0"/>
                </a:solidFill>
                <a:latin typeface="poppins"/>
                <a:cs typeface="2  Nazanin" panose="00000400000000000000" pitchFamily="2" charset="-78"/>
              </a:rPr>
              <a:t>مشاوره مدیریت در ایران</a:t>
            </a:r>
            <a:r>
              <a:rPr lang="fa-IR" sz="2000" b="1" dirty="0">
                <a:solidFill>
                  <a:srgbClr val="777777"/>
                </a:solidFill>
                <a:latin typeface="poppins"/>
                <a:cs typeface="2  Nazanin" panose="00000400000000000000" pitchFamily="2" charset="-78"/>
              </a:rPr>
              <a:t> خوشبختانه از جمله حوزه‌هایی است که خیلی زود توانست با اتصال به مبداء این حرفه که به واسطه عضویت انجمن مشاوران مدیریت در شورای بین المللی موسسات مشاور مدیریت، به استانداردهای جهانی نزدیک شود.</a:t>
            </a:r>
          </a:p>
          <a:p>
            <a:pPr algn="justLow">
              <a:lnSpc>
                <a:spcPct val="150000"/>
              </a:lnSpc>
            </a:pPr>
            <a:r>
              <a:rPr lang="fa-IR" sz="2000" b="1" dirty="0">
                <a:solidFill>
                  <a:srgbClr val="777777"/>
                </a:solidFill>
                <a:latin typeface="poppins"/>
                <a:cs typeface="2  Nazanin" panose="00000400000000000000" pitchFamily="2" charset="-78"/>
              </a:rPr>
              <a:t>این در حالی است که در حوزه‌های متعددی این اتصال و به روز شدن سال‌ها و شاید دهه‌ها طول می‌کشد و گسست ایجاد شده بین منابع جهانی و حوزه مورد نظر در داخل کشور، خسارات زیادی به بار می‌آورد.</a:t>
            </a:r>
          </a:p>
          <a:p>
            <a:pPr algn="justLow">
              <a:lnSpc>
                <a:spcPct val="150000"/>
              </a:lnSpc>
            </a:pPr>
            <a:r>
              <a:rPr lang="fa-IR" sz="2000" b="1" dirty="0">
                <a:solidFill>
                  <a:srgbClr val="777777"/>
                </a:solidFill>
                <a:latin typeface="poppins"/>
                <a:cs typeface="2  Nazanin" panose="00000400000000000000" pitchFamily="2" charset="-78"/>
              </a:rPr>
              <a:t>خوشبختانه مشاوره مدیریت به عنوان یک پدیده نوظهور در حوزه علم مدیریت همگام با تحولات بنیادین علم مدیریت دنیا، تعامل گسترده ای با نهادهای جهانی ایجاد کرد و باعث شد این شغل خیلی زود از حاشیه به متن آمده و اهمیت بالایی پیدا کند.</a:t>
            </a:r>
            <a:endParaRPr lang="fa-IR" sz="2000" b="1" i="0" u="none" strike="noStrike" dirty="0">
              <a:solidFill>
                <a:srgbClr val="777777"/>
              </a:solidFill>
              <a:effectLst/>
              <a:latin typeface="poppins"/>
              <a:cs typeface="2  Nazanin" panose="00000400000000000000" pitchFamily="2" charset="-78"/>
            </a:endParaRPr>
          </a:p>
        </p:txBody>
      </p:sp>
      <p:sp>
        <p:nvSpPr>
          <p:cNvPr id="3" name="Rectangle 2"/>
          <p:cNvSpPr/>
          <p:nvPr/>
        </p:nvSpPr>
        <p:spPr>
          <a:xfrm>
            <a:off x="5308569" y="372546"/>
            <a:ext cx="3584636" cy="461665"/>
          </a:xfrm>
          <a:prstGeom prst="rect">
            <a:avLst/>
          </a:prstGeom>
        </p:spPr>
        <p:txBody>
          <a:bodyPr wrap="none">
            <a:spAutoFit/>
          </a:bodyPr>
          <a:lstStyle/>
          <a:p>
            <a:pPr algn="just"/>
            <a:r>
              <a:rPr lang="fa-IR" sz="2400" dirty="0">
                <a:solidFill>
                  <a:srgbClr val="C00000"/>
                </a:solidFill>
                <a:latin typeface="poppins"/>
                <a:cs typeface="B Titr" panose="00000700000000000000" pitchFamily="2" charset="-78"/>
              </a:rPr>
              <a:t>صنعت مشاوره مدیریت در ایران</a:t>
            </a:r>
          </a:p>
        </p:txBody>
      </p:sp>
    </p:spTree>
    <p:extLst>
      <p:ext uri="{BB962C8B-B14F-4D97-AF65-F5344CB8AC3E}">
        <p14:creationId xmlns:p14="http://schemas.microsoft.com/office/powerpoint/2010/main" val="14759504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929438" y="571500"/>
            <a:ext cx="1543050" cy="523220"/>
          </a:xfrm>
          <a:prstGeom prst="rect">
            <a:avLst/>
          </a:prstGeom>
          <a:noFill/>
        </p:spPr>
        <p:txBody>
          <a:bodyPr wrap="square" rtlCol="1">
            <a:spAutoFit/>
          </a:bodyPr>
          <a:lstStyle/>
          <a:p>
            <a:r>
              <a:rPr lang="fa-IR" sz="2800" dirty="0" smtClean="0">
                <a:solidFill>
                  <a:srgbClr val="0070C0"/>
                </a:solidFill>
                <a:cs typeface="B Titr" panose="00000700000000000000" pitchFamily="2" charset="-78"/>
              </a:rPr>
              <a:t>منابع</a:t>
            </a:r>
            <a:endParaRPr lang="fa-IR" sz="2800" dirty="0">
              <a:solidFill>
                <a:srgbClr val="0070C0"/>
              </a:solidFill>
              <a:cs typeface="B Titr" panose="00000700000000000000" pitchFamily="2" charset="-78"/>
            </a:endParaRPr>
          </a:p>
        </p:txBody>
      </p:sp>
      <p:sp>
        <p:nvSpPr>
          <p:cNvPr id="4" name="Rectangle 3"/>
          <p:cNvSpPr/>
          <p:nvPr/>
        </p:nvSpPr>
        <p:spPr>
          <a:xfrm>
            <a:off x="1008491" y="2287071"/>
            <a:ext cx="2906501" cy="2308324"/>
          </a:xfrm>
          <a:prstGeom prst="rect">
            <a:avLst/>
          </a:prstGeom>
        </p:spPr>
        <p:txBody>
          <a:bodyPr wrap="none">
            <a:spAutoFit/>
          </a:bodyPr>
          <a:lstStyle/>
          <a:p>
            <a:pPr marL="285750" indent="-285750" algn="l" rtl="0">
              <a:buFont typeface="Arial" panose="020B0604020202020204" pitchFamily="34" charset="0"/>
              <a:buChar char="•"/>
            </a:pPr>
            <a:r>
              <a:rPr lang="fa-IR" dirty="0">
                <a:cs typeface="2  Nazanin" panose="00000400000000000000" pitchFamily="2" charset="-78"/>
              </a:rPr>
              <a:t>https://sharifstrategy.org</a:t>
            </a:r>
            <a:r>
              <a:rPr lang="fa-IR" dirty="0" smtClean="0">
                <a:cs typeface="2  Nazanin" panose="00000400000000000000" pitchFamily="2" charset="-78"/>
              </a:rPr>
              <a:t>/</a:t>
            </a:r>
            <a:endParaRPr lang="en-US" dirty="0" smtClean="0">
              <a:cs typeface="2  Nazanin" panose="00000400000000000000" pitchFamily="2" charset="-78"/>
            </a:endParaRPr>
          </a:p>
          <a:p>
            <a:pPr marL="285750" indent="-285750" algn="l" rtl="0">
              <a:buFont typeface="Arial" panose="020B0604020202020204" pitchFamily="34" charset="0"/>
              <a:buChar char="•"/>
            </a:pPr>
            <a:endParaRPr lang="en-US" dirty="0">
              <a:cs typeface="2  Nazanin" panose="00000400000000000000" pitchFamily="2" charset="-78"/>
            </a:endParaRPr>
          </a:p>
          <a:p>
            <a:pPr marL="285750" indent="-285750" algn="l" rtl="0">
              <a:buFont typeface="Arial" panose="020B0604020202020204" pitchFamily="34" charset="0"/>
              <a:buChar char="•"/>
            </a:pPr>
            <a:r>
              <a:rPr lang="fa-IR" dirty="0">
                <a:cs typeface="2  Nazanin" panose="00000400000000000000" pitchFamily="2" charset="-78"/>
              </a:rPr>
              <a:t>https://imca.ir/</a:t>
            </a:r>
          </a:p>
          <a:p>
            <a:pPr marL="285750" indent="-285750" algn="l" rtl="0">
              <a:buFont typeface="Arial" panose="020B0604020202020204" pitchFamily="34" charset="0"/>
              <a:buChar char="•"/>
            </a:pPr>
            <a:endParaRPr lang="en-US" dirty="0">
              <a:cs typeface="2  Nazanin" panose="00000400000000000000" pitchFamily="2" charset="-78"/>
            </a:endParaRPr>
          </a:p>
          <a:p>
            <a:pPr marL="285750" indent="-285750" algn="l" rtl="0">
              <a:buFont typeface="Arial" panose="020B0604020202020204" pitchFamily="34" charset="0"/>
              <a:buChar char="•"/>
            </a:pPr>
            <a:r>
              <a:rPr lang="fa-IR" dirty="0">
                <a:cs typeface="2  Nazanin" panose="00000400000000000000" pitchFamily="2" charset="-78"/>
              </a:rPr>
              <a:t>https://consulting.imi.ir</a:t>
            </a:r>
            <a:r>
              <a:rPr lang="fa-IR" dirty="0" smtClean="0">
                <a:cs typeface="2  Nazanin" panose="00000400000000000000" pitchFamily="2" charset="-78"/>
              </a:rPr>
              <a:t>/</a:t>
            </a:r>
            <a:endParaRPr lang="en-US" dirty="0" smtClean="0">
              <a:cs typeface="2  Nazanin" panose="00000400000000000000" pitchFamily="2" charset="-78"/>
            </a:endParaRPr>
          </a:p>
          <a:p>
            <a:pPr marL="285750" indent="-285750" algn="l" rtl="0">
              <a:buFont typeface="Arial" panose="020B0604020202020204" pitchFamily="34" charset="0"/>
              <a:buChar char="•"/>
            </a:pPr>
            <a:endParaRPr lang="en-US" dirty="0">
              <a:cs typeface="2  Nazanin" panose="00000400000000000000" pitchFamily="2" charset="-78"/>
            </a:endParaRPr>
          </a:p>
          <a:p>
            <a:pPr marL="285750" indent="-285750" algn="l" rtl="0">
              <a:buFont typeface="Arial" panose="020B0604020202020204" pitchFamily="34" charset="0"/>
              <a:buChar char="•"/>
            </a:pPr>
            <a:r>
              <a:rPr lang="fa-IR" dirty="0">
                <a:cs typeface="2  Nazanin" panose="00000400000000000000" pitchFamily="2" charset="-78"/>
              </a:rPr>
              <a:t>https://motamem.org</a:t>
            </a:r>
            <a:r>
              <a:rPr lang="fa-IR" dirty="0" smtClean="0">
                <a:cs typeface="2  Nazanin" panose="00000400000000000000" pitchFamily="2" charset="-78"/>
              </a:rPr>
              <a:t>/</a:t>
            </a:r>
            <a:endParaRPr lang="fa-IR" dirty="0">
              <a:cs typeface="2  Nazanin" panose="00000400000000000000" pitchFamily="2" charset="-78"/>
            </a:endParaRPr>
          </a:p>
          <a:p>
            <a:pPr marL="285750" indent="-285750" algn="l" rtl="0">
              <a:buFont typeface="Arial" panose="020B0604020202020204" pitchFamily="34" charset="0"/>
              <a:buChar char="•"/>
            </a:pPr>
            <a:endParaRPr lang="fa-IR" dirty="0">
              <a:cs typeface="2  Nazanin" panose="00000400000000000000" pitchFamily="2" charset="-78"/>
            </a:endParaRPr>
          </a:p>
        </p:txBody>
      </p:sp>
      <p:sp>
        <p:nvSpPr>
          <p:cNvPr id="7" name="TextBox 6"/>
          <p:cNvSpPr txBox="1"/>
          <p:nvPr/>
        </p:nvSpPr>
        <p:spPr>
          <a:xfrm>
            <a:off x="3457223" y="1618773"/>
            <a:ext cx="5015265" cy="400110"/>
          </a:xfrm>
          <a:prstGeom prst="rect">
            <a:avLst/>
          </a:prstGeom>
          <a:noFill/>
        </p:spPr>
        <p:txBody>
          <a:bodyPr wrap="square" rtlCol="1">
            <a:spAutoFit/>
          </a:bodyPr>
          <a:lstStyle/>
          <a:p>
            <a:pPr marL="342900" indent="-342900">
              <a:buFont typeface="Arial" panose="020B0604020202020204" pitchFamily="34" charset="0"/>
              <a:buChar char="•"/>
            </a:pPr>
            <a:r>
              <a:rPr lang="fa-IR" sz="2000" b="1" dirty="0" smtClean="0">
                <a:cs typeface="2  Nazanin" panose="00000400000000000000" pitchFamily="2" charset="-78"/>
              </a:rPr>
              <a:t>مقدمه ای بر مشاوره مدیریت ، دکتر بابک جوادی</a:t>
            </a:r>
            <a:endParaRPr lang="fa-IR" sz="2000" b="1" dirty="0">
              <a:cs typeface="2  Nazanin" panose="00000400000000000000" pitchFamily="2" charset="-78"/>
            </a:endParaRPr>
          </a:p>
        </p:txBody>
      </p:sp>
      <p:pic>
        <p:nvPicPr>
          <p:cNvPr id="8" name="Picture 7"/>
          <p:cNvPicPr>
            <a:picLocks noChangeAspect="1"/>
          </p:cNvPicPr>
          <p:nvPr/>
        </p:nvPicPr>
        <p:blipFill>
          <a:blip r:embed="rId2"/>
          <a:stretch>
            <a:fillRect/>
          </a:stretch>
        </p:blipFill>
        <p:spPr>
          <a:xfrm>
            <a:off x="2461741" y="4863583"/>
            <a:ext cx="4972050" cy="1601169"/>
          </a:xfrm>
          <a:prstGeom prst="rect">
            <a:avLst/>
          </a:prstGeom>
        </p:spPr>
      </p:pic>
    </p:spTree>
    <p:extLst>
      <p:ext uri="{BB962C8B-B14F-4D97-AF65-F5344CB8AC3E}">
        <p14:creationId xmlns:p14="http://schemas.microsoft.com/office/powerpoint/2010/main" val="40135099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1A9F9826-882C-40B9-8F38-5A3B8CFD19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399</TotalTime>
  <Words>191</Words>
  <Application>Microsoft Office PowerPoint</Application>
  <PresentationFormat>On-screen Show (4:3)</PresentationFormat>
  <Paragraphs>43</Paragraphs>
  <Slides>8</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8</vt:i4>
      </vt:variant>
    </vt:vector>
  </HeadingPairs>
  <TitlesOfParts>
    <vt:vector size="19" baseType="lpstr">
      <vt:lpstr>2  Nazanin</vt:lpstr>
      <vt:lpstr>Arial</vt:lpstr>
      <vt:lpstr>B Koodak</vt:lpstr>
      <vt:lpstr>B Nazanin</vt:lpstr>
      <vt:lpstr>B Titr</vt:lpstr>
      <vt:lpstr>Calibri</vt:lpstr>
      <vt:lpstr>Corbel</vt:lpstr>
      <vt:lpstr>inherit</vt:lpstr>
      <vt:lpstr>iransans</vt:lpstr>
      <vt:lpstr>poppins</vt:lpstr>
      <vt:lpstr>Parallax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mimasam</dc:creator>
  <cp:lastModifiedBy>mimasam</cp:lastModifiedBy>
  <cp:revision>62</cp:revision>
  <dcterms:created xsi:type="dcterms:W3CDTF">2024-06-11T14:20:08Z</dcterms:created>
  <dcterms:modified xsi:type="dcterms:W3CDTF">2024-06-15T12:01:10Z</dcterms:modified>
</cp:coreProperties>
</file>