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0" r:id="rId2"/>
    <p:sldId id="295" r:id="rId3"/>
    <p:sldId id="259" r:id="rId4"/>
    <p:sldId id="291" r:id="rId5"/>
    <p:sldId id="263" r:id="rId6"/>
    <p:sldId id="260" r:id="rId7"/>
    <p:sldId id="292" r:id="rId8"/>
    <p:sldId id="281" r:id="rId9"/>
    <p:sldId id="270" r:id="rId10"/>
    <p:sldId id="288" r:id="rId11"/>
    <p:sldId id="262" r:id="rId12"/>
  </p:sldIdLst>
  <p:sldSz cx="9144000" cy="6858000" type="screen4x3"/>
  <p:notesSz cx="6858000" cy="91440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BEDAE"/>
    <a:srgbClr val="B7FF93"/>
    <a:srgbClr val="F79646"/>
    <a:srgbClr val="BFD0E0"/>
    <a:srgbClr val="FCF8D3"/>
    <a:srgbClr val="BECFDF"/>
    <a:srgbClr val="1597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528"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10436" y="3835400"/>
            <a:ext cx="7542964" cy="812800"/>
          </a:xfrm>
        </p:spPr>
        <p:txBody>
          <a:bodyPr>
            <a:noAutofit/>
          </a:bodyPr>
          <a:lstStyle>
            <a:lvl1pPr algn="l">
              <a:defRPr sz="6000">
                <a:gradFill flip="none" rotWithShape="1">
                  <a:gsLst>
                    <a:gs pos="0">
                      <a:srgbClr val="1597B9">
                        <a:shade val="30000"/>
                        <a:satMod val="115000"/>
                      </a:srgbClr>
                    </a:gs>
                    <a:gs pos="50000">
                      <a:srgbClr val="1597B9">
                        <a:shade val="67500"/>
                        <a:satMod val="115000"/>
                      </a:srgbClr>
                    </a:gs>
                    <a:gs pos="100000">
                      <a:srgbClr val="1597B9">
                        <a:shade val="100000"/>
                        <a:satMod val="115000"/>
                      </a:srgbClr>
                    </a:gs>
                  </a:gsLst>
                  <a:lin ang="16200000" scaled="1"/>
                  <a:tileRect/>
                </a:gradFill>
                <a:effectLst/>
              </a:defRPr>
            </a:lvl1pPr>
          </a:lstStyle>
          <a:p>
            <a:r>
              <a:rPr lang="en-US" dirty="0" smtClean="0"/>
              <a:t>Click to edit title style</a:t>
            </a:r>
            <a:endParaRPr lang="en-PH" dirty="0"/>
          </a:p>
        </p:txBody>
      </p:sp>
      <p:sp>
        <p:nvSpPr>
          <p:cNvPr id="3" name="Subtitle 2"/>
          <p:cNvSpPr>
            <a:spLocks noGrp="1"/>
          </p:cNvSpPr>
          <p:nvPr>
            <p:ph type="subTitle" idx="1"/>
          </p:nvPr>
        </p:nvSpPr>
        <p:spPr>
          <a:xfrm>
            <a:off x="610438" y="4648199"/>
            <a:ext cx="7542962" cy="787400"/>
          </a:xfrm>
        </p:spPr>
        <p:txBody>
          <a:bodyPr>
            <a:noAutofit/>
          </a:bodyPr>
          <a:lstStyle>
            <a:lvl1pPr marL="0" indent="0" algn="l">
              <a:buNone/>
              <a:defRPr sz="2000" i="0">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PH" dirty="0"/>
          </a:p>
        </p:txBody>
      </p:sp>
      <p:sp>
        <p:nvSpPr>
          <p:cNvPr id="4" name="Date Placeholder 3"/>
          <p:cNvSpPr>
            <a:spLocks noGrp="1"/>
          </p:cNvSpPr>
          <p:nvPr>
            <p:ph type="dt" sz="half" idx="10"/>
          </p:nvPr>
        </p:nvSpPr>
        <p:spPr/>
        <p:txBody>
          <a:bodyPr/>
          <a:lstStyle/>
          <a:p>
            <a:fld id="{8EBAC125-6E94-4F62-B574-8081DDB48ACC}" type="datetimeFigureOut">
              <a:rPr lang="en-PH" smtClean="0"/>
              <a:t>6/14/2024</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485AF905-87A3-47F5-A7DA-2607F4C9EBCC}" type="slidenum">
              <a:rPr lang="en-PH" smtClean="0"/>
              <a:t>‹#›</a:t>
            </a:fld>
            <a:endParaRPr lang="en-PH"/>
          </a:p>
        </p:txBody>
      </p:sp>
    </p:spTree>
    <p:extLst>
      <p:ext uri="{BB962C8B-B14F-4D97-AF65-F5344CB8AC3E}">
        <p14:creationId xmlns:p14="http://schemas.microsoft.com/office/powerpoint/2010/main" val="247361025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title style</a:t>
            </a:r>
            <a:endParaRPr lang="en-PH"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4" name="Date Placeholder 3"/>
          <p:cNvSpPr>
            <a:spLocks noGrp="1"/>
          </p:cNvSpPr>
          <p:nvPr>
            <p:ph type="dt" sz="half" idx="10"/>
          </p:nvPr>
        </p:nvSpPr>
        <p:spPr/>
        <p:txBody>
          <a:bodyPr/>
          <a:lstStyle/>
          <a:p>
            <a:fld id="{8EBAC125-6E94-4F62-B574-8081DDB48ACC}" type="datetimeFigureOut">
              <a:rPr lang="en-PH" smtClean="0"/>
              <a:t>6/14/2024</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485AF905-87A3-47F5-A7DA-2607F4C9EBCC}" type="slidenum">
              <a:rPr lang="en-PH" smtClean="0"/>
              <a:t>‹#›</a:t>
            </a:fld>
            <a:endParaRPr lang="en-PH"/>
          </a:p>
        </p:txBody>
      </p:sp>
    </p:spTree>
    <p:extLst>
      <p:ext uri="{BB962C8B-B14F-4D97-AF65-F5344CB8AC3E}">
        <p14:creationId xmlns:p14="http://schemas.microsoft.com/office/powerpoint/2010/main" val="4001509058"/>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84200"/>
            <a:ext cx="2057400" cy="5689600"/>
          </a:xfrm>
        </p:spPr>
        <p:txBody>
          <a:bodyPr vert="eaVert"/>
          <a:lstStyle>
            <a:lvl1pPr>
              <a:defRPr lang="en-PH" sz="5400" b="0" kern="1200" dirty="0">
                <a:solidFill>
                  <a:srgbClr val="1597B9"/>
                </a:solidFill>
                <a:effectLst/>
                <a:latin typeface="Tw Cen MT" pitchFamily="34" charset="0"/>
                <a:ea typeface="+mj-ea"/>
                <a:cs typeface="Arial" pitchFamily="34" charset="0"/>
              </a:defRPr>
            </a:lvl1pPr>
          </a:lstStyle>
          <a:p>
            <a:r>
              <a:rPr lang="en-US" dirty="0" smtClean="0"/>
              <a:t>Click to edit Master title style</a:t>
            </a:r>
            <a:endParaRPr lang="en-PH" dirty="0"/>
          </a:p>
        </p:txBody>
      </p:sp>
      <p:sp>
        <p:nvSpPr>
          <p:cNvPr id="3" name="Vertical Text Placeholder 2"/>
          <p:cNvSpPr>
            <a:spLocks noGrp="1"/>
          </p:cNvSpPr>
          <p:nvPr>
            <p:ph type="body" orient="vert" idx="1"/>
          </p:nvPr>
        </p:nvSpPr>
        <p:spPr>
          <a:xfrm>
            <a:off x="457200" y="584200"/>
            <a:ext cx="6019800" cy="5689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4" name="Date Placeholder 3"/>
          <p:cNvSpPr>
            <a:spLocks noGrp="1"/>
          </p:cNvSpPr>
          <p:nvPr>
            <p:ph type="dt" sz="half" idx="10"/>
          </p:nvPr>
        </p:nvSpPr>
        <p:spPr/>
        <p:txBody>
          <a:bodyPr/>
          <a:lstStyle/>
          <a:p>
            <a:fld id="{8EBAC125-6E94-4F62-B574-8081DDB48ACC}" type="datetimeFigureOut">
              <a:rPr lang="en-PH" smtClean="0"/>
              <a:t>6/14/2024</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485AF905-87A3-47F5-A7DA-2607F4C9EBCC}" type="slidenum">
              <a:rPr lang="en-PH" smtClean="0"/>
              <a:t>‹#›</a:t>
            </a:fld>
            <a:endParaRPr lang="en-PH"/>
          </a:p>
        </p:txBody>
      </p:sp>
    </p:spTree>
    <p:extLst>
      <p:ext uri="{BB962C8B-B14F-4D97-AF65-F5344CB8AC3E}">
        <p14:creationId xmlns:p14="http://schemas.microsoft.com/office/powerpoint/2010/main" val="295663545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title style</a:t>
            </a:r>
            <a:endParaRPr lang="en-PH"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4" name="Date Placeholder 3"/>
          <p:cNvSpPr>
            <a:spLocks noGrp="1"/>
          </p:cNvSpPr>
          <p:nvPr>
            <p:ph type="dt" sz="half" idx="10"/>
          </p:nvPr>
        </p:nvSpPr>
        <p:spPr/>
        <p:txBody>
          <a:bodyPr/>
          <a:lstStyle/>
          <a:p>
            <a:fld id="{8EBAC125-6E94-4F62-B574-8081DDB48ACC}" type="datetimeFigureOut">
              <a:rPr lang="en-PH" smtClean="0"/>
              <a:t>6/14/2024</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485AF905-87A3-47F5-A7DA-2607F4C9EBCC}" type="slidenum">
              <a:rPr lang="en-PH" smtClean="0"/>
              <a:t>‹#›</a:t>
            </a:fld>
            <a:endParaRPr lang="en-PH"/>
          </a:p>
        </p:txBody>
      </p:sp>
    </p:spTree>
    <p:extLst>
      <p:ext uri="{BB962C8B-B14F-4D97-AF65-F5344CB8AC3E}">
        <p14:creationId xmlns:p14="http://schemas.microsoft.com/office/powerpoint/2010/main" val="179451534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828800" y="4406901"/>
            <a:ext cx="6665913" cy="1562099"/>
          </a:xfrm>
        </p:spPr>
        <p:txBody>
          <a:bodyPr anchor="t"/>
          <a:lstStyle>
            <a:lvl1pPr algn="r" defTabSz="914400" rtl="0" eaLnBrk="1" latinLnBrk="0" hangingPunct="1">
              <a:spcBef>
                <a:spcPct val="0"/>
              </a:spcBef>
              <a:buNone/>
              <a:defRPr lang="en-PH" sz="4000" b="0" kern="1200" dirty="0">
                <a:solidFill>
                  <a:srgbClr val="1597B9"/>
                </a:solidFill>
                <a:effectLst/>
                <a:latin typeface="Tw Cen MT" pitchFamily="34" charset="0"/>
                <a:ea typeface="+mj-ea"/>
                <a:cs typeface="Arial" pitchFamily="34" charset="0"/>
              </a:defRPr>
            </a:lvl1pPr>
          </a:lstStyle>
          <a:p>
            <a:r>
              <a:rPr lang="en-US" dirty="0" smtClean="0"/>
              <a:t>CLICK TO EDIT TITLE STYLE</a:t>
            </a:r>
            <a:endParaRPr lang="en-PH" dirty="0"/>
          </a:p>
        </p:txBody>
      </p:sp>
      <p:sp>
        <p:nvSpPr>
          <p:cNvPr id="3" name="Text Placeholder 2"/>
          <p:cNvSpPr>
            <a:spLocks noGrp="1"/>
          </p:cNvSpPr>
          <p:nvPr>
            <p:ph type="body" idx="1"/>
          </p:nvPr>
        </p:nvSpPr>
        <p:spPr>
          <a:xfrm>
            <a:off x="1828800" y="2906713"/>
            <a:ext cx="6665913" cy="1500187"/>
          </a:xfrm>
        </p:spPr>
        <p:txBody>
          <a:bodyPr anchor="b"/>
          <a:lstStyle>
            <a:lvl1pPr marL="0" indent="0" algn="r">
              <a:buNone/>
              <a:defRPr sz="2000" i="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8EBAC125-6E94-4F62-B574-8081DDB48ACC}" type="datetimeFigureOut">
              <a:rPr lang="en-PH" smtClean="0"/>
              <a:t>6/14/2024</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485AF905-87A3-47F5-A7DA-2607F4C9EBCC}" type="slidenum">
              <a:rPr lang="en-PH" smtClean="0"/>
              <a:t>‹#›</a:t>
            </a:fld>
            <a:endParaRPr lang="en-PH"/>
          </a:p>
        </p:txBody>
      </p:sp>
    </p:spTree>
    <p:extLst>
      <p:ext uri="{BB962C8B-B14F-4D97-AF65-F5344CB8AC3E}">
        <p14:creationId xmlns:p14="http://schemas.microsoft.com/office/powerpoint/2010/main" val="427077850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title style</a:t>
            </a:r>
            <a:endParaRPr lang="en-PH" dirty="0"/>
          </a:p>
        </p:txBody>
      </p:sp>
      <p:sp>
        <p:nvSpPr>
          <p:cNvPr id="3" name="Content Placeholder 2"/>
          <p:cNvSpPr>
            <a:spLocks noGrp="1"/>
          </p:cNvSpPr>
          <p:nvPr>
            <p:ph sz="half" idx="1"/>
          </p:nvPr>
        </p:nvSpPr>
        <p:spPr>
          <a:xfrm>
            <a:off x="457200" y="1397001"/>
            <a:ext cx="4038600" cy="4876799"/>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PH" dirty="0"/>
          </a:p>
        </p:txBody>
      </p:sp>
      <p:sp>
        <p:nvSpPr>
          <p:cNvPr id="4" name="Content Placeholder 3"/>
          <p:cNvSpPr>
            <a:spLocks noGrp="1"/>
          </p:cNvSpPr>
          <p:nvPr>
            <p:ph sz="half" idx="2"/>
          </p:nvPr>
        </p:nvSpPr>
        <p:spPr>
          <a:xfrm>
            <a:off x="4648200" y="1397001"/>
            <a:ext cx="4038600" cy="4876799"/>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PH" dirty="0"/>
          </a:p>
        </p:txBody>
      </p:sp>
      <p:sp>
        <p:nvSpPr>
          <p:cNvPr id="5" name="Date Placeholder 4"/>
          <p:cNvSpPr>
            <a:spLocks noGrp="1"/>
          </p:cNvSpPr>
          <p:nvPr>
            <p:ph type="dt" sz="half" idx="10"/>
          </p:nvPr>
        </p:nvSpPr>
        <p:spPr/>
        <p:txBody>
          <a:bodyPr/>
          <a:lstStyle/>
          <a:p>
            <a:fld id="{8EBAC125-6E94-4F62-B574-8081DDB48ACC}" type="datetimeFigureOut">
              <a:rPr lang="en-PH" smtClean="0"/>
              <a:t>6/14/2024</a:t>
            </a:fld>
            <a:endParaRPr lang="en-PH"/>
          </a:p>
        </p:txBody>
      </p:sp>
      <p:sp>
        <p:nvSpPr>
          <p:cNvPr id="6" name="Footer Placeholder 5"/>
          <p:cNvSpPr>
            <a:spLocks noGrp="1"/>
          </p:cNvSpPr>
          <p:nvPr>
            <p:ph type="ftr" sz="quarter" idx="11"/>
          </p:nvPr>
        </p:nvSpPr>
        <p:spPr/>
        <p:txBody>
          <a:bodyPr/>
          <a:lstStyle/>
          <a:p>
            <a:endParaRPr lang="en-PH"/>
          </a:p>
        </p:txBody>
      </p:sp>
      <p:sp>
        <p:nvSpPr>
          <p:cNvPr id="7" name="Slide Number Placeholder 6"/>
          <p:cNvSpPr>
            <a:spLocks noGrp="1"/>
          </p:cNvSpPr>
          <p:nvPr>
            <p:ph type="sldNum" sz="quarter" idx="12"/>
          </p:nvPr>
        </p:nvSpPr>
        <p:spPr/>
        <p:txBody>
          <a:bodyPr/>
          <a:lstStyle/>
          <a:p>
            <a:fld id="{485AF905-87A3-47F5-A7DA-2607F4C9EBCC}" type="slidenum">
              <a:rPr lang="en-PH" smtClean="0"/>
              <a:t>‹#›</a:t>
            </a:fld>
            <a:endParaRPr lang="en-PH"/>
          </a:p>
        </p:txBody>
      </p:sp>
    </p:spTree>
    <p:extLst>
      <p:ext uri="{BB962C8B-B14F-4D97-AF65-F5344CB8AC3E}">
        <p14:creationId xmlns:p14="http://schemas.microsoft.com/office/powerpoint/2010/main" val="176967024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506984"/>
            <a:ext cx="8229600" cy="890016"/>
          </a:xfrm>
        </p:spPr>
        <p:txBody>
          <a:bodyPr/>
          <a:lstStyle>
            <a:lvl1pPr>
              <a:defRPr/>
            </a:lvl1pPr>
          </a:lstStyle>
          <a:p>
            <a:r>
              <a:rPr lang="en-US" dirty="0" smtClean="0"/>
              <a:t>Click to edit title style</a:t>
            </a:r>
            <a:endParaRPr lang="en-PH" dirty="0"/>
          </a:p>
        </p:txBody>
      </p:sp>
      <p:sp>
        <p:nvSpPr>
          <p:cNvPr id="3" name="Text Placeholder 2"/>
          <p:cNvSpPr>
            <a:spLocks noGrp="1"/>
          </p:cNvSpPr>
          <p:nvPr>
            <p:ph type="body" idx="1"/>
          </p:nvPr>
        </p:nvSpPr>
        <p:spPr>
          <a:xfrm>
            <a:off x="457200" y="1498600"/>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209800"/>
            <a:ext cx="4040188" cy="40640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5" name="Text Placeholder 4"/>
          <p:cNvSpPr>
            <a:spLocks noGrp="1"/>
          </p:cNvSpPr>
          <p:nvPr>
            <p:ph type="body" sz="quarter" idx="3"/>
          </p:nvPr>
        </p:nvSpPr>
        <p:spPr>
          <a:xfrm>
            <a:off x="4645027" y="1498600"/>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209800"/>
            <a:ext cx="4041775" cy="40640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7" name="Date Placeholder 6"/>
          <p:cNvSpPr>
            <a:spLocks noGrp="1"/>
          </p:cNvSpPr>
          <p:nvPr>
            <p:ph type="dt" sz="half" idx="10"/>
          </p:nvPr>
        </p:nvSpPr>
        <p:spPr/>
        <p:txBody>
          <a:bodyPr/>
          <a:lstStyle/>
          <a:p>
            <a:fld id="{8EBAC125-6E94-4F62-B574-8081DDB48ACC}" type="datetimeFigureOut">
              <a:rPr lang="en-PH" smtClean="0"/>
              <a:t>6/14/2024</a:t>
            </a:fld>
            <a:endParaRPr lang="en-PH"/>
          </a:p>
        </p:txBody>
      </p:sp>
      <p:sp>
        <p:nvSpPr>
          <p:cNvPr id="8" name="Footer Placeholder 7"/>
          <p:cNvSpPr>
            <a:spLocks noGrp="1"/>
          </p:cNvSpPr>
          <p:nvPr>
            <p:ph type="ftr" sz="quarter" idx="11"/>
          </p:nvPr>
        </p:nvSpPr>
        <p:spPr/>
        <p:txBody>
          <a:bodyPr/>
          <a:lstStyle/>
          <a:p>
            <a:endParaRPr lang="en-PH"/>
          </a:p>
        </p:txBody>
      </p:sp>
      <p:sp>
        <p:nvSpPr>
          <p:cNvPr id="9" name="Slide Number Placeholder 8"/>
          <p:cNvSpPr>
            <a:spLocks noGrp="1"/>
          </p:cNvSpPr>
          <p:nvPr>
            <p:ph type="sldNum" sz="quarter" idx="12"/>
          </p:nvPr>
        </p:nvSpPr>
        <p:spPr/>
        <p:txBody>
          <a:bodyPr/>
          <a:lstStyle/>
          <a:p>
            <a:fld id="{485AF905-87A3-47F5-A7DA-2607F4C9EBCC}" type="slidenum">
              <a:rPr lang="en-PH" smtClean="0"/>
              <a:t>‹#›</a:t>
            </a:fld>
            <a:endParaRPr lang="en-PH"/>
          </a:p>
        </p:txBody>
      </p:sp>
    </p:spTree>
    <p:extLst>
      <p:ext uri="{BB962C8B-B14F-4D97-AF65-F5344CB8AC3E}">
        <p14:creationId xmlns:p14="http://schemas.microsoft.com/office/powerpoint/2010/main" val="328563168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title style</a:t>
            </a:r>
            <a:endParaRPr lang="en-PH" dirty="0"/>
          </a:p>
        </p:txBody>
      </p:sp>
      <p:sp>
        <p:nvSpPr>
          <p:cNvPr id="3" name="Date Placeholder 2"/>
          <p:cNvSpPr>
            <a:spLocks noGrp="1"/>
          </p:cNvSpPr>
          <p:nvPr>
            <p:ph type="dt" sz="half" idx="10"/>
          </p:nvPr>
        </p:nvSpPr>
        <p:spPr/>
        <p:txBody>
          <a:bodyPr/>
          <a:lstStyle/>
          <a:p>
            <a:fld id="{8EBAC125-6E94-4F62-B574-8081DDB48ACC}" type="datetimeFigureOut">
              <a:rPr lang="en-PH" smtClean="0"/>
              <a:t>6/14/2024</a:t>
            </a:fld>
            <a:endParaRPr lang="en-PH"/>
          </a:p>
        </p:txBody>
      </p:sp>
      <p:sp>
        <p:nvSpPr>
          <p:cNvPr id="4" name="Footer Placeholder 3"/>
          <p:cNvSpPr>
            <a:spLocks noGrp="1"/>
          </p:cNvSpPr>
          <p:nvPr>
            <p:ph type="ftr" sz="quarter" idx="11"/>
          </p:nvPr>
        </p:nvSpPr>
        <p:spPr/>
        <p:txBody>
          <a:bodyPr/>
          <a:lstStyle/>
          <a:p>
            <a:endParaRPr lang="en-PH"/>
          </a:p>
        </p:txBody>
      </p:sp>
      <p:sp>
        <p:nvSpPr>
          <p:cNvPr id="5" name="Slide Number Placeholder 4"/>
          <p:cNvSpPr>
            <a:spLocks noGrp="1"/>
          </p:cNvSpPr>
          <p:nvPr>
            <p:ph type="sldNum" sz="quarter" idx="12"/>
          </p:nvPr>
        </p:nvSpPr>
        <p:spPr/>
        <p:txBody>
          <a:bodyPr/>
          <a:lstStyle/>
          <a:p>
            <a:fld id="{485AF905-87A3-47F5-A7DA-2607F4C9EBCC}" type="slidenum">
              <a:rPr lang="en-PH" smtClean="0"/>
              <a:t>‹#›</a:t>
            </a:fld>
            <a:endParaRPr lang="en-PH"/>
          </a:p>
        </p:txBody>
      </p:sp>
    </p:spTree>
    <p:extLst>
      <p:ext uri="{BB962C8B-B14F-4D97-AF65-F5344CB8AC3E}">
        <p14:creationId xmlns:p14="http://schemas.microsoft.com/office/powerpoint/2010/main" val="299954069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BAC125-6E94-4F62-B574-8081DDB48ACC}" type="datetimeFigureOut">
              <a:rPr lang="en-PH" smtClean="0"/>
              <a:t>6/14/2024</a:t>
            </a:fld>
            <a:endParaRPr lang="en-PH"/>
          </a:p>
        </p:txBody>
      </p:sp>
      <p:sp>
        <p:nvSpPr>
          <p:cNvPr id="3" name="Footer Placeholder 2"/>
          <p:cNvSpPr>
            <a:spLocks noGrp="1"/>
          </p:cNvSpPr>
          <p:nvPr>
            <p:ph type="ftr" sz="quarter" idx="11"/>
          </p:nvPr>
        </p:nvSpPr>
        <p:spPr/>
        <p:txBody>
          <a:bodyPr/>
          <a:lstStyle/>
          <a:p>
            <a:endParaRPr lang="en-PH"/>
          </a:p>
        </p:txBody>
      </p:sp>
      <p:sp>
        <p:nvSpPr>
          <p:cNvPr id="4" name="Slide Number Placeholder 3"/>
          <p:cNvSpPr>
            <a:spLocks noGrp="1"/>
          </p:cNvSpPr>
          <p:nvPr>
            <p:ph type="sldNum" sz="quarter" idx="12"/>
          </p:nvPr>
        </p:nvSpPr>
        <p:spPr/>
        <p:txBody>
          <a:bodyPr/>
          <a:lstStyle/>
          <a:p>
            <a:fld id="{485AF905-87A3-47F5-A7DA-2607F4C9EBCC}" type="slidenum">
              <a:rPr lang="en-PH" smtClean="0"/>
              <a:t>‹#›</a:t>
            </a:fld>
            <a:endParaRPr lang="en-PH"/>
          </a:p>
        </p:txBody>
      </p:sp>
    </p:spTree>
    <p:extLst>
      <p:ext uri="{BB962C8B-B14F-4D97-AF65-F5344CB8AC3E}">
        <p14:creationId xmlns:p14="http://schemas.microsoft.com/office/powerpoint/2010/main" val="3780190002"/>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1295400"/>
            <a:ext cx="3008313" cy="1162051"/>
          </a:xfrm>
        </p:spPr>
        <p:txBody>
          <a:bodyPr anchor="b"/>
          <a:lstStyle>
            <a:lvl1pPr algn="l">
              <a:defRPr sz="2000" b="1">
                <a:solidFill>
                  <a:schemeClr val="tx1">
                    <a:lumMod val="65000"/>
                    <a:lumOff val="35000"/>
                  </a:schemeClr>
                </a:solidFill>
                <a:effectLst/>
              </a:defRPr>
            </a:lvl1pPr>
          </a:lstStyle>
          <a:p>
            <a:r>
              <a:rPr lang="en-US" dirty="0" smtClean="0"/>
              <a:t>Click to edit Master title style</a:t>
            </a:r>
            <a:endParaRPr lang="en-PH" dirty="0"/>
          </a:p>
        </p:txBody>
      </p:sp>
      <p:sp>
        <p:nvSpPr>
          <p:cNvPr id="3" name="Content Placeholder 2"/>
          <p:cNvSpPr>
            <a:spLocks noGrp="1"/>
          </p:cNvSpPr>
          <p:nvPr>
            <p:ph idx="1"/>
          </p:nvPr>
        </p:nvSpPr>
        <p:spPr>
          <a:xfrm>
            <a:off x="3575050" y="1295401"/>
            <a:ext cx="5111750" cy="483076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PH" dirty="0"/>
          </a:p>
        </p:txBody>
      </p:sp>
      <p:sp>
        <p:nvSpPr>
          <p:cNvPr id="4" name="Text Placeholder 3"/>
          <p:cNvSpPr>
            <a:spLocks noGrp="1"/>
          </p:cNvSpPr>
          <p:nvPr>
            <p:ph type="body" sz="half" idx="2"/>
          </p:nvPr>
        </p:nvSpPr>
        <p:spPr>
          <a:xfrm>
            <a:off x="457202" y="2514601"/>
            <a:ext cx="3008313" cy="36115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BAC125-6E94-4F62-B574-8081DDB48ACC}" type="datetimeFigureOut">
              <a:rPr lang="en-PH" smtClean="0"/>
              <a:t>6/14/2024</a:t>
            </a:fld>
            <a:endParaRPr lang="en-PH"/>
          </a:p>
        </p:txBody>
      </p:sp>
      <p:sp>
        <p:nvSpPr>
          <p:cNvPr id="6" name="Footer Placeholder 5"/>
          <p:cNvSpPr>
            <a:spLocks noGrp="1"/>
          </p:cNvSpPr>
          <p:nvPr>
            <p:ph type="ftr" sz="quarter" idx="11"/>
          </p:nvPr>
        </p:nvSpPr>
        <p:spPr/>
        <p:txBody>
          <a:bodyPr/>
          <a:lstStyle/>
          <a:p>
            <a:endParaRPr lang="en-PH"/>
          </a:p>
        </p:txBody>
      </p:sp>
      <p:sp>
        <p:nvSpPr>
          <p:cNvPr id="7" name="Slide Number Placeholder 6"/>
          <p:cNvSpPr>
            <a:spLocks noGrp="1"/>
          </p:cNvSpPr>
          <p:nvPr>
            <p:ph type="sldNum" sz="quarter" idx="12"/>
          </p:nvPr>
        </p:nvSpPr>
        <p:spPr/>
        <p:txBody>
          <a:bodyPr/>
          <a:lstStyle/>
          <a:p>
            <a:fld id="{485AF905-87A3-47F5-A7DA-2607F4C9EBCC}" type="slidenum">
              <a:rPr lang="en-PH" smtClean="0"/>
              <a:t>‹#›</a:t>
            </a:fld>
            <a:endParaRPr lang="en-PH"/>
          </a:p>
        </p:txBody>
      </p:sp>
    </p:spTree>
    <p:extLst>
      <p:ext uri="{BB962C8B-B14F-4D97-AF65-F5344CB8AC3E}">
        <p14:creationId xmlns:p14="http://schemas.microsoft.com/office/powerpoint/2010/main" val="31133462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24744" y="4183063"/>
            <a:ext cx="6894512" cy="566739"/>
          </a:xfrm>
        </p:spPr>
        <p:txBody>
          <a:bodyPr anchor="b"/>
          <a:lstStyle>
            <a:lvl1pPr algn="l">
              <a:defRPr sz="2000" b="1">
                <a:solidFill>
                  <a:schemeClr val="tx1">
                    <a:lumMod val="65000"/>
                    <a:lumOff val="35000"/>
                  </a:schemeClr>
                </a:solidFill>
                <a:effectLst/>
              </a:defRPr>
            </a:lvl1pPr>
          </a:lstStyle>
          <a:p>
            <a:r>
              <a:rPr lang="en-US" dirty="0" smtClean="0"/>
              <a:t>Click to edit Master title style</a:t>
            </a:r>
            <a:endParaRPr lang="en-PH" dirty="0"/>
          </a:p>
        </p:txBody>
      </p:sp>
      <p:sp>
        <p:nvSpPr>
          <p:cNvPr id="3" name="Picture Placeholder 2"/>
          <p:cNvSpPr>
            <a:spLocks noGrp="1"/>
          </p:cNvSpPr>
          <p:nvPr>
            <p:ph type="pic" idx="1"/>
          </p:nvPr>
        </p:nvSpPr>
        <p:spPr>
          <a:xfrm>
            <a:off x="1124744" y="889000"/>
            <a:ext cx="6894512" cy="3251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PH"/>
          </a:p>
        </p:txBody>
      </p:sp>
      <p:sp>
        <p:nvSpPr>
          <p:cNvPr id="4" name="Text Placeholder 3"/>
          <p:cNvSpPr>
            <a:spLocks noGrp="1"/>
          </p:cNvSpPr>
          <p:nvPr>
            <p:ph type="body" sz="half" idx="2"/>
          </p:nvPr>
        </p:nvSpPr>
        <p:spPr>
          <a:xfrm>
            <a:off x="1124744" y="4749801"/>
            <a:ext cx="6894512"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BAC125-6E94-4F62-B574-8081DDB48ACC}" type="datetimeFigureOut">
              <a:rPr lang="en-PH" smtClean="0"/>
              <a:t>6/14/2024</a:t>
            </a:fld>
            <a:endParaRPr lang="en-PH"/>
          </a:p>
        </p:txBody>
      </p:sp>
      <p:sp>
        <p:nvSpPr>
          <p:cNvPr id="6" name="Footer Placeholder 5"/>
          <p:cNvSpPr>
            <a:spLocks noGrp="1"/>
          </p:cNvSpPr>
          <p:nvPr>
            <p:ph type="ftr" sz="quarter" idx="11"/>
          </p:nvPr>
        </p:nvSpPr>
        <p:spPr/>
        <p:txBody>
          <a:bodyPr/>
          <a:lstStyle/>
          <a:p>
            <a:endParaRPr lang="en-PH"/>
          </a:p>
        </p:txBody>
      </p:sp>
      <p:sp>
        <p:nvSpPr>
          <p:cNvPr id="7" name="Slide Number Placeholder 6"/>
          <p:cNvSpPr>
            <a:spLocks noGrp="1"/>
          </p:cNvSpPr>
          <p:nvPr>
            <p:ph type="sldNum" sz="quarter" idx="12"/>
          </p:nvPr>
        </p:nvSpPr>
        <p:spPr/>
        <p:txBody>
          <a:bodyPr/>
          <a:lstStyle/>
          <a:p>
            <a:fld id="{485AF905-87A3-47F5-A7DA-2607F4C9EBCC}" type="slidenum">
              <a:rPr lang="en-PH" smtClean="0"/>
              <a:t>‹#›</a:t>
            </a:fld>
            <a:endParaRPr lang="en-PH"/>
          </a:p>
        </p:txBody>
      </p:sp>
    </p:spTree>
    <p:extLst>
      <p:ext uri="{BB962C8B-B14F-4D97-AF65-F5344CB8AC3E}">
        <p14:creationId xmlns:p14="http://schemas.microsoft.com/office/powerpoint/2010/main" val="363291827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82600"/>
            <a:ext cx="8229600" cy="787400"/>
          </a:xfrm>
          <a:prstGeom prst="rect">
            <a:avLst/>
          </a:prstGeom>
          <a:effectLst/>
        </p:spPr>
        <p:txBody>
          <a:bodyPr vert="horz" lIns="91440" tIns="45720" rIns="91440" bIns="45720" rtlCol="0" anchor="ctr">
            <a:noAutofit/>
          </a:bodyPr>
          <a:lstStyle/>
          <a:p>
            <a:r>
              <a:rPr lang="en-US" dirty="0" smtClean="0"/>
              <a:t>Click to edit title style</a:t>
            </a:r>
            <a:endParaRPr lang="en-PH" dirty="0"/>
          </a:p>
        </p:txBody>
      </p:sp>
      <p:sp>
        <p:nvSpPr>
          <p:cNvPr id="3" name="Text Placeholder 2"/>
          <p:cNvSpPr>
            <a:spLocks noGrp="1"/>
          </p:cNvSpPr>
          <p:nvPr>
            <p:ph type="body" idx="1"/>
          </p:nvPr>
        </p:nvSpPr>
        <p:spPr>
          <a:xfrm>
            <a:off x="457200" y="1397000"/>
            <a:ext cx="8229600" cy="4876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PH" dirty="0"/>
          </a:p>
        </p:txBody>
      </p:sp>
      <p:sp>
        <p:nvSpPr>
          <p:cNvPr id="4" name="Date Placeholder 3"/>
          <p:cNvSpPr>
            <a:spLocks noGrp="1"/>
          </p:cNvSpPr>
          <p:nvPr>
            <p:ph type="dt" sz="half" idx="2"/>
          </p:nvPr>
        </p:nvSpPr>
        <p:spPr>
          <a:xfrm>
            <a:off x="457200" y="6477000"/>
            <a:ext cx="2133600"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8EBAC125-6E94-4F62-B574-8081DDB48ACC}" type="datetimeFigureOut">
              <a:rPr lang="en-PH" smtClean="0"/>
              <a:pPr/>
              <a:t>6/14/2024</a:t>
            </a:fld>
            <a:endParaRPr lang="en-PH"/>
          </a:p>
        </p:txBody>
      </p:sp>
      <p:sp>
        <p:nvSpPr>
          <p:cNvPr id="5" name="Footer Placeholder 4"/>
          <p:cNvSpPr>
            <a:spLocks noGrp="1"/>
          </p:cNvSpPr>
          <p:nvPr>
            <p:ph type="ftr" sz="quarter" idx="3"/>
          </p:nvPr>
        </p:nvSpPr>
        <p:spPr>
          <a:xfrm>
            <a:off x="3124200" y="6477000"/>
            <a:ext cx="2895600"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PH"/>
          </a:p>
        </p:txBody>
      </p:sp>
      <p:sp>
        <p:nvSpPr>
          <p:cNvPr id="6" name="Slide Number Placeholder 5"/>
          <p:cNvSpPr>
            <a:spLocks noGrp="1"/>
          </p:cNvSpPr>
          <p:nvPr>
            <p:ph type="sldNum" sz="quarter" idx="4"/>
          </p:nvPr>
        </p:nvSpPr>
        <p:spPr>
          <a:xfrm>
            <a:off x="6553200" y="6477000"/>
            <a:ext cx="2133600"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485AF905-87A3-47F5-A7DA-2607F4C9EBCC}" type="slidenum">
              <a:rPr lang="en-PH" smtClean="0"/>
              <a:pPr/>
              <a:t>‹#›</a:t>
            </a:fld>
            <a:endParaRPr lang="en-PH"/>
          </a:p>
        </p:txBody>
      </p:sp>
    </p:spTree>
    <p:extLst>
      <p:ext uri="{BB962C8B-B14F-4D97-AF65-F5344CB8AC3E}">
        <p14:creationId xmlns:p14="http://schemas.microsoft.com/office/powerpoint/2010/main" val="15518481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lang="en-PH" sz="5400" b="0" kern="1200" dirty="0">
          <a:solidFill>
            <a:srgbClr val="1597B9"/>
          </a:solidFill>
          <a:effectLst/>
          <a:latin typeface="Tw Cen MT"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lumMod val="65000"/>
              <a:lumOff val="35000"/>
            </a:schemeClr>
          </a:solidFill>
          <a:latin typeface="Tw Cen MT" pitchFamily="34" charset="0"/>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lumMod val="65000"/>
              <a:lumOff val="35000"/>
            </a:schemeClr>
          </a:solidFill>
          <a:latin typeface="Tw Cen MT" pitchFamily="34" charset="0"/>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lumMod val="65000"/>
              <a:lumOff val="35000"/>
            </a:schemeClr>
          </a:solidFill>
          <a:latin typeface="Tw Cen MT" pitchFamily="34" charset="0"/>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Tw Cen MT" pitchFamily="34" charset="0"/>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Tw Cen MT"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133600" y="2103982"/>
            <a:ext cx="4917244" cy="769441"/>
          </a:xfrm>
          <a:prstGeom prst="rect">
            <a:avLst/>
          </a:prstGeom>
        </p:spPr>
        <p:txBody>
          <a:bodyPr wrap="none">
            <a:spAutoFit/>
          </a:bodyPr>
          <a:lstStyle/>
          <a:p>
            <a:r>
              <a:rPr lang="fa-IR" sz="4400" dirty="0"/>
              <a:t>Problem Solving Skill</a:t>
            </a:r>
          </a:p>
        </p:txBody>
      </p:sp>
      <p:sp>
        <p:nvSpPr>
          <p:cNvPr id="6" name="Rectangle 5"/>
          <p:cNvSpPr/>
          <p:nvPr/>
        </p:nvSpPr>
        <p:spPr>
          <a:xfrm>
            <a:off x="1709488" y="650613"/>
            <a:ext cx="5593198" cy="1200329"/>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fa-IR" sz="7200" b="1" dirty="0" smtClean="0">
                <a:ln/>
                <a:solidFill>
                  <a:schemeClr val="accent2">
                    <a:lumMod val="75000"/>
                  </a:schemeClr>
                </a:solidFill>
                <a:cs typeface="B Titr" panose="00000700000000000000" pitchFamily="2" charset="-78"/>
              </a:rPr>
              <a:t>مهارت حل مسئله</a:t>
            </a:r>
            <a:endParaRPr lang="en-US" sz="7200" b="1" cap="none" spc="0" dirty="0">
              <a:ln/>
              <a:solidFill>
                <a:schemeClr val="accent2">
                  <a:lumMod val="75000"/>
                </a:schemeClr>
              </a:solidFill>
              <a:effectLst/>
              <a:cs typeface="B Titr" panose="00000700000000000000" pitchFamily="2" charset="-78"/>
            </a:endParaRPr>
          </a:p>
        </p:txBody>
      </p:sp>
      <p:pic>
        <p:nvPicPr>
          <p:cNvPr id="8" name="Picture 7"/>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Effect>
                      <a14:brightnessContrast bright="40000" contrast="20000"/>
                    </a14:imgEffect>
                  </a14:imgLayer>
                </a14:imgProps>
              </a:ext>
            </a:extLst>
          </a:blip>
          <a:stretch>
            <a:fillRect/>
          </a:stretch>
        </p:blipFill>
        <p:spPr>
          <a:xfrm>
            <a:off x="2819400" y="2873423"/>
            <a:ext cx="3352800" cy="3475964"/>
          </a:xfrm>
          <a:prstGeom prst="rect">
            <a:avLst/>
          </a:prstGeom>
          <a:ln>
            <a:noFill/>
          </a:ln>
          <a:effectLst>
            <a:softEdge rad="112500"/>
          </a:effectLst>
        </p:spPr>
      </p:pic>
    </p:spTree>
    <p:extLst>
      <p:ext uri="{BB962C8B-B14F-4D97-AF65-F5344CB8AC3E}">
        <p14:creationId xmlns:p14="http://schemas.microsoft.com/office/powerpoint/2010/main" val="11216638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6700" y="1905000"/>
            <a:ext cx="8534400" cy="2554545"/>
          </a:xfrm>
          <a:prstGeom prst="rect">
            <a:avLst/>
          </a:prstGeom>
        </p:spPr>
        <p:txBody>
          <a:bodyPr wrap="square">
            <a:spAutoFit/>
          </a:bodyPr>
          <a:lstStyle/>
          <a:p>
            <a:pPr marL="342900" indent="-342900" algn="justLow" rtl="1">
              <a:buFont typeface="Wingdings" panose="05000000000000000000" pitchFamily="2" charset="2"/>
              <a:buChar char="ü"/>
            </a:pPr>
            <a:r>
              <a:rPr lang="fa-IR" sz="2000" b="1" dirty="0" smtClean="0">
                <a:cs typeface="B Nazanin" panose="00000400000000000000" pitchFamily="2" charset="-78"/>
              </a:rPr>
              <a:t>تعاملات </a:t>
            </a:r>
            <a:r>
              <a:rPr lang="fa-IR" sz="2000" b="1" dirty="0">
                <a:cs typeface="B Nazanin" panose="00000400000000000000" pitchFamily="2" charset="-78"/>
              </a:rPr>
              <a:t>مثبت با دیگران داشته باشند و در موقعیت‌های اجتماعی به خوبی عمل کنند.</a:t>
            </a:r>
          </a:p>
          <a:p>
            <a:pPr marL="342900" indent="-342900" algn="justLow" rtl="1">
              <a:buFont typeface="Wingdings" panose="05000000000000000000" pitchFamily="2" charset="2"/>
              <a:buChar char="ü"/>
            </a:pPr>
            <a:endParaRPr lang="fa-IR" sz="2000" b="1" dirty="0">
              <a:cs typeface="B Nazanin" panose="00000400000000000000" pitchFamily="2" charset="-78"/>
            </a:endParaRPr>
          </a:p>
          <a:p>
            <a:pPr marL="342900" indent="-342900" algn="justLow" rtl="1">
              <a:buFont typeface="Wingdings" panose="05000000000000000000" pitchFamily="2" charset="2"/>
              <a:buChar char="ü"/>
            </a:pPr>
            <a:r>
              <a:rPr lang="fa-IR" sz="2000" b="1" dirty="0">
                <a:cs typeface="B Nazanin" panose="00000400000000000000" pitchFamily="2" charset="-78"/>
              </a:rPr>
              <a:t>تفاهم و همدلی را در روابط خود افزایش دهند، که این امر به ایجاد پیوندهای قوی‌تر کمک می‌کند.</a:t>
            </a:r>
          </a:p>
          <a:p>
            <a:pPr marL="342900" indent="-342900" algn="justLow" rtl="1">
              <a:buFont typeface="Wingdings" panose="05000000000000000000" pitchFamily="2" charset="2"/>
              <a:buChar char="ü"/>
            </a:pPr>
            <a:endParaRPr lang="fa-IR" sz="2000" b="1" dirty="0">
              <a:cs typeface="B Nazanin" panose="00000400000000000000" pitchFamily="2" charset="-78"/>
            </a:endParaRPr>
          </a:p>
          <a:p>
            <a:pPr marL="342900" indent="-342900" algn="justLow" rtl="1">
              <a:buFont typeface="Wingdings" panose="05000000000000000000" pitchFamily="2" charset="2"/>
              <a:buChar char="ü"/>
            </a:pPr>
            <a:r>
              <a:rPr lang="fa-IR" sz="2000" b="1" dirty="0">
                <a:cs typeface="B Nazanin" panose="00000400000000000000" pitchFamily="2" charset="-78"/>
              </a:rPr>
              <a:t>تعارضات را به شیوه‌ای سازنده حل کنند و از ایجاد سوءتفاهم‌ها جلوگیری نمایند.</a:t>
            </a:r>
          </a:p>
          <a:p>
            <a:pPr marL="342900" indent="-342900" algn="justLow" rtl="1">
              <a:buFont typeface="Wingdings" panose="05000000000000000000" pitchFamily="2" charset="2"/>
              <a:buChar char="ü"/>
            </a:pPr>
            <a:endParaRPr lang="fa-IR" sz="2000" b="1" dirty="0">
              <a:cs typeface="B Nazanin" panose="00000400000000000000" pitchFamily="2" charset="-78"/>
            </a:endParaRPr>
          </a:p>
          <a:p>
            <a:pPr marL="342900" indent="-342900" algn="justLow" rtl="1">
              <a:buFont typeface="Wingdings" panose="05000000000000000000" pitchFamily="2" charset="2"/>
              <a:buChar char="ü"/>
            </a:pPr>
            <a:r>
              <a:rPr lang="fa-IR" sz="2000" b="1" dirty="0">
                <a:cs typeface="B Nazanin" panose="00000400000000000000" pitchFamily="2" charset="-78"/>
              </a:rPr>
              <a:t>مهارت‌های ارتباطی خود را تقویت کنند، که برای برقراری ارتباط مؤثر با دیگران ضروری است</a:t>
            </a:r>
            <a:r>
              <a:rPr lang="fa-IR" sz="2000" b="1" dirty="0" smtClean="0">
                <a:cs typeface="B Nazanin" panose="00000400000000000000" pitchFamily="2" charset="-78"/>
              </a:rPr>
              <a:t>.</a:t>
            </a:r>
            <a:endParaRPr lang="fa-IR" sz="2000" b="1" dirty="0">
              <a:cs typeface="B Nazanin" panose="00000400000000000000" pitchFamily="2" charset="-78"/>
            </a:endParaRPr>
          </a:p>
        </p:txBody>
      </p:sp>
      <p:sp>
        <p:nvSpPr>
          <p:cNvPr id="3" name="Flowchart: Document 2"/>
          <p:cNvSpPr/>
          <p:nvPr/>
        </p:nvSpPr>
        <p:spPr>
          <a:xfrm>
            <a:off x="266700" y="533400"/>
            <a:ext cx="8534400" cy="1219200"/>
          </a:xfrm>
          <a:prstGeom prst="flowChartDocument">
            <a:avLst/>
          </a:prstGeom>
        </p:spPr>
        <p:style>
          <a:lnRef idx="1">
            <a:schemeClr val="accent4"/>
          </a:lnRef>
          <a:fillRef idx="2">
            <a:schemeClr val="accent4"/>
          </a:fillRef>
          <a:effectRef idx="1">
            <a:schemeClr val="accent4"/>
          </a:effectRef>
          <a:fontRef idx="minor">
            <a:schemeClr val="dk1"/>
          </a:fontRef>
        </p:style>
        <p:txBody>
          <a:bodyPr rtlCol="1" anchor="ctr"/>
          <a:lstStyle/>
          <a:p>
            <a:pPr algn="justLow" rtl="1">
              <a:lnSpc>
                <a:spcPct val="150000"/>
              </a:lnSpc>
            </a:pPr>
            <a:r>
              <a:rPr lang="fa-IR" b="1" dirty="0">
                <a:cs typeface="B Titr" panose="00000700000000000000" pitchFamily="2" charset="-78"/>
              </a:rPr>
              <a:t>مهارت حل مسئله در برقراری دوستی‌ها و ارتباط با همکلاسی‌ها نقش مهمی دارد. این مهارت به کودکان و نوجوانان کمک می‌کند </a:t>
            </a:r>
            <a:r>
              <a:rPr lang="fa-IR" b="1" dirty="0" smtClean="0">
                <a:cs typeface="B Titr" panose="00000700000000000000" pitchFamily="2" charset="-78"/>
              </a:rPr>
              <a:t>تا :</a:t>
            </a:r>
            <a:endParaRPr lang="fa-IR" b="1" dirty="0">
              <a:cs typeface="B Titr" panose="00000700000000000000" pitchFamily="2" charset="-78"/>
            </a:endParaRPr>
          </a:p>
        </p:txBody>
      </p:sp>
      <p:sp>
        <p:nvSpPr>
          <p:cNvPr id="4" name="Rectangle 3"/>
          <p:cNvSpPr/>
          <p:nvPr/>
        </p:nvSpPr>
        <p:spPr>
          <a:xfrm>
            <a:off x="1219200" y="4495800"/>
            <a:ext cx="6629400" cy="1754326"/>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lgn="justLow" rtl="1">
              <a:lnSpc>
                <a:spcPct val="150000"/>
              </a:lnSpc>
            </a:pPr>
            <a:r>
              <a:rPr lang="fa-IR" b="1" dirty="0">
                <a:cs typeface="B Nazanin" panose="00000400000000000000" pitchFamily="2" charset="-78"/>
              </a:rPr>
              <a:t>به طور کلی، داشتن مهارت‌های حل مسئله به دانش‌آموزان این توانایی را می‌دهد که در محیط‌های آموزشی و اجتماعی به خوبی کنار بیایند و دوستی‌های معنادار و پایداری بسازند. این مهارت‌ها به آن‌ها کمک می‌کند تا در تعامل با دیگران اعتماد به نفس و مهارت‌های لازم برای موفقیت در زندگی اجتماعی را کسب کنند.</a:t>
            </a:r>
          </a:p>
        </p:txBody>
      </p:sp>
    </p:spTree>
    <p:extLst>
      <p:ext uri="{BB962C8B-B14F-4D97-AF65-F5344CB8AC3E}">
        <p14:creationId xmlns:p14="http://schemas.microsoft.com/office/powerpoint/2010/main" val="29233623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162800" y="838200"/>
            <a:ext cx="1257300" cy="584775"/>
          </a:xfrm>
          <a:prstGeom prst="rect">
            <a:avLst/>
          </a:prstGeom>
          <a:noFill/>
        </p:spPr>
        <p:txBody>
          <a:bodyPr wrap="square" rtlCol="1">
            <a:spAutoFit/>
          </a:bodyPr>
          <a:lstStyle/>
          <a:p>
            <a:pPr algn="r"/>
            <a:r>
              <a:rPr lang="fa-IR" sz="3200" dirty="0" smtClean="0">
                <a:cs typeface="B Titr" panose="00000700000000000000" pitchFamily="2" charset="-78"/>
              </a:rPr>
              <a:t>منابع</a:t>
            </a:r>
            <a:endParaRPr lang="fa-IR" sz="3200" dirty="0">
              <a:cs typeface="B Titr" panose="00000700000000000000" pitchFamily="2" charset="-78"/>
            </a:endParaRPr>
          </a:p>
        </p:txBody>
      </p:sp>
      <p:sp>
        <p:nvSpPr>
          <p:cNvPr id="3" name="TextBox 2"/>
          <p:cNvSpPr txBox="1"/>
          <p:nvPr/>
        </p:nvSpPr>
        <p:spPr>
          <a:xfrm>
            <a:off x="1495425" y="1676400"/>
            <a:ext cx="6934200" cy="2862322"/>
          </a:xfrm>
          <a:prstGeom prst="rect">
            <a:avLst/>
          </a:prstGeom>
          <a:noFill/>
        </p:spPr>
        <p:txBody>
          <a:bodyPr wrap="square" rtlCol="1">
            <a:spAutoFit/>
          </a:bodyPr>
          <a:lstStyle/>
          <a:p>
            <a:pPr marL="285750" indent="-285750" algn="r" rtl="1">
              <a:lnSpc>
                <a:spcPct val="250000"/>
              </a:lnSpc>
              <a:buFont typeface="Arial" panose="020B0604020202020204" pitchFamily="34" charset="0"/>
              <a:buChar char="•"/>
            </a:pPr>
            <a:r>
              <a:rPr lang="fa-IR" b="1" dirty="0" smtClean="0">
                <a:cs typeface="B Nazanin" panose="00000400000000000000" pitchFamily="2" charset="-78"/>
              </a:rPr>
              <a:t>مهارت حل مسئله ، نوشته مایکل اسلون</a:t>
            </a:r>
            <a:endParaRPr lang="en-US" b="1" dirty="0" smtClean="0">
              <a:cs typeface="B Nazanin" panose="00000400000000000000" pitchFamily="2" charset="-78"/>
            </a:endParaRPr>
          </a:p>
          <a:p>
            <a:pPr marL="285750" indent="-285750" algn="r" rtl="1">
              <a:lnSpc>
                <a:spcPct val="250000"/>
              </a:lnSpc>
              <a:buFont typeface="Arial" panose="020B0604020202020204" pitchFamily="34" charset="0"/>
              <a:buChar char="•"/>
            </a:pPr>
            <a:r>
              <a:rPr lang="fa-IR" b="1" dirty="0" smtClean="0">
                <a:cs typeface="B Nazanin" panose="00000400000000000000" pitchFamily="2" charset="-78"/>
              </a:rPr>
              <a:t>خلاقیت و حل مسئله ، نوشته برایان تریسی</a:t>
            </a:r>
            <a:endParaRPr lang="en-US" b="1" dirty="0" smtClean="0">
              <a:cs typeface="B Nazanin" panose="00000400000000000000" pitchFamily="2" charset="-78"/>
            </a:endParaRPr>
          </a:p>
          <a:p>
            <a:pPr marL="285750" indent="-285750" algn="r" rtl="1">
              <a:lnSpc>
                <a:spcPct val="250000"/>
              </a:lnSpc>
              <a:buFont typeface="Arial" panose="020B0604020202020204" pitchFamily="34" charset="0"/>
              <a:buChar char="•"/>
            </a:pPr>
            <a:r>
              <a:rPr lang="fa-IR" b="1" dirty="0" smtClean="0">
                <a:cs typeface="B Nazanin" panose="00000400000000000000" pitchFamily="2" charset="-78"/>
              </a:rPr>
              <a:t>مهارت حل مسئله ،  انتشار پژوهشگاه فرهنگ و اندیشه اسلامی </a:t>
            </a:r>
            <a:endParaRPr lang="en-US" b="1" dirty="0" smtClean="0">
              <a:cs typeface="B Nazanin" panose="00000400000000000000" pitchFamily="2" charset="-78"/>
            </a:endParaRPr>
          </a:p>
          <a:p>
            <a:pPr marL="285750" indent="-285750" algn="r" rtl="1">
              <a:lnSpc>
                <a:spcPct val="250000"/>
              </a:lnSpc>
              <a:buFont typeface="Arial" panose="020B0604020202020204" pitchFamily="34" charset="0"/>
              <a:buChar char="•"/>
            </a:pPr>
            <a:r>
              <a:rPr lang="fa-IR" b="1" dirty="0" smtClean="0">
                <a:cs typeface="B Nazanin" panose="00000400000000000000" pitchFamily="2" charset="-78"/>
              </a:rPr>
              <a:t>نشریه علمی پژوهشی دانشگاه آزاد اسلامی</a:t>
            </a:r>
          </a:p>
        </p:txBody>
      </p:sp>
    </p:spTree>
    <p:extLst>
      <p:ext uri="{BB962C8B-B14F-4D97-AF65-F5344CB8AC3E}">
        <p14:creationId xmlns:p14="http://schemas.microsoft.com/office/powerpoint/2010/main" val="2015681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57400" y="609600"/>
            <a:ext cx="6456040" cy="5632311"/>
          </a:xfrm>
          <a:prstGeom prst="rect">
            <a:avLst/>
          </a:prstGeom>
        </p:spPr>
        <p:txBody>
          <a:bodyPr wrap="square">
            <a:spAutoFit/>
          </a:bodyPr>
          <a:lstStyle/>
          <a:p>
            <a:pPr algn="just" rtl="1"/>
            <a:r>
              <a:rPr lang="fa-IR" sz="2400" b="1" dirty="0">
                <a:cs typeface="B Titr" panose="00000700000000000000" pitchFamily="2" charset="-78"/>
              </a:rPr>
              <a:t>فهرست </a:t>
            </a:r>
            <a:r>
              <a:rPr lang="fa-IR" sz="2400" b="1" dirty="0" smtClean="0">
                <a:cs typeface="B Titr" panose="00000700000000000000" pitchFamily="2" charset="-78"/>
              </a:rPr>
              <a:t>:</a:t>
            </a:r>
          </a:p>
          <a:p>
            <a:pPr algn="just" rtl="1"/>
            <a:endParaRPr lang="fa-IR" sz="2400" b="1" dirty="0">
              <a:cs typeface="B Nazanin" panose="00000400000000000000" pitchFamily="2" charset="-78"/>
            </a:endParaRPr>
          </a:p>
          <a:p>
            <a:pPr marL="742950" lvl="1" indent="-285750" algn="r" rtl="1">
              <a:buFont typeface="Arial" panose="020B0604020202020204" pitchFamily="34" charset="0"/>
              <a:buChar char="•"/>
            </a:pPr>
            <a:r>
              <a:rPr lang="fa-IR" sz="2400" dirty="0" smtClean="0">
                <a:cs typeface="B Nazanin" panose="00000400000000000000" pitchFamily="2" charset="-78"/>
              </a:rPr>
              <a:t>چکیده</a:t>
            </a:r>
          </a:p>
          <a:p>
            <a:pPr marL="742950" lvl="1" indent="-285750" algn="r" rtl="1">
              <a:buFont typeface="Arial" panose="020B0604020202020204" pitchFamily="34" charset="0"/>
              <a:buChar char="•"/>
            </a:pPr>
            <a:r>
              <a:rPr lang="fa-IR" sz="2400" dirty="0">
                <a:cs typeface="B Nazanin" panose="00000400000000000000" pitchFamily="2" charset="-78"/>
              </a:rPr>
              <a:t>مقدمه</a:t>
            </a:r>
          </a:p>
          <a:p>
            <a:pPr marL="742950" lvl="1" indent="-285750" algn="r" rtl="1">
              <a:buFont typeface="Arial" panose="020B0604020202020204" pitchFamily="34" charset="0"/>
              <a:buChar char="•"/>
            </a:pPr>
            <a:r>
              <a:rPr lang="fa-IR" sz="2400" dirty="0">
                <a:cs typeface="B Nazanin" panose="00000400000000000000" pitchFamily="2" charset="-78"/>
              </a:rPr>
              <a:t>تعریف مسئله و حل مسئله</a:t>
            </a:r>
          </a:p>
          <a:p>
            <a:pPr marL="742950" lvl="1" indent="-285750" algn="r" rtl="1">
              <a:buFont typeface="Arial" panose="020B0604020202020204" pitchFamily="34" charset="0"/>
              <a:buChar char="•"/>
            </a:pPr>
            <a:r>
              <a:rPr lang="fa-IR" sz="2400" dirty="0">
                <a:cs typeface="B Nazanin" panose="00000400000000000000" pitchFamily="2" charset="-78"/>
              </a:rPr>
              <a:t>مهارت های حل مسئله </a:t>
            </a:r>
          </a:p>
          <a:p>
            <a:pPr marL="742950" lvl="1" indent="-285750" algn="r" rtl="1">
              <a:buFont typeface="Arial" panose="020B0604020202020204" pitchFamily="34" charset="0"/>
              <a:buChar char="•"/>
            </a:pPr>
            <a:r>
              <a:rPr lang="fa-IR" sz="2400" dirty="0">
                <a:cs typeface="B Nazanin" panose="00000400000000000000" pitchFamily="2" charset="-78"/>
              </a:rPr>
              <a:t>ویژگی افراد با مهارت حل مسئله</a:t>
            </a:r>
          </a:p>
          <a:p>
            <a:pPr marL="742950" lvl="1" indent="-285750" algn="r" rtl="1">
              <a:buFont typeface="Arial" panose="020B0604020202020204" pitchFamily="34" charset="0"/>
              <a:buChar char="•"/>
            </a:pPr>
            <a:r>
              <a:rPr lang="fa-IR" sz="2400" dirty="0">
                <a:cs typeface="B Nazanin" panose="00000400000000000000" pitchFamily="2" charset="-78"/>
              </a:rPr>
              <a:t>ارتباط حل مسئله و پیشرفت تحصیلی</a:t>
            </a:r>
          </a:p>
          <a:p>
            <a:pPr marL="742950" lvl="1" indent="-285750" algn="r" rtl="1">
              <a:buFont typeface="Arial" panose="020B0604020202020204" pitchFamily="34" charset="0"/>
              <a:buChar char="•"/>
            </a:pPr>
            <a:r>
              <a:rPr lang="fa-IR" sz="2400" dirty="0">
                <a:cs typeface="B Nazanin" panose="00000400000000000000" pitchFamily="2" charset="-78"/>
              </a:rPr>
              <a:t>مراحل حل مسئله</a:t>
            </a:r>
          </a:p>
          <a:p>
            <a:pPr marL="742950" lvl="1" indent="-285750" algn="r" rtl="1">
              <a:buFont typeface="Arial" panose="020B0604020202020204" pitchFamily="34" charset="0"/>
              <a:buChar char="•"/>
            </a:pPr>
            <a:r>
              <a:rPr lang="fa-IR" sz="2400" dirty="0">
                <a:cs typeface="B Nazanin" panose="00000400000000000000" pitchFamily="2" charset="-78"/>
              </a:rPr>
              <a:t>آموزش حل مسئله </a:t>
            </a:r>
          </a:p>
          <a:p>
            <a:pPr marL="742950" lvl="1" indent="-285750" algn="r" rtl="1">
              <a:buFont typeface="Arial" panose="020B0604020202020204" pitchFamily="34" charset="0"/>
              <a:buChar char="•"/>
            </a:pPr>
            <a:r>
              <a:rPr lang="fa-IR" sz="2400" dirty="0">
                <a:cs typeface="B Nazanin" panose="00000400000000000000" pitchFamily="2" charset="-78"/>
              </a:rPr>
              <a:t>آموزش حل مسئله به دانش آموزان</a:t>
            </a:r>
          </a:p>
          <a:p>
            <a:pPr marL="742950" lvl="1" indent="-285750" algn="r" rtl="1">
              <a:buFont typeface="Arial" panose="020B0604020202020204" pitchFamily="34" charset="0"/>
              <a:buChar char="•"/>
            </a:pPr>
            <a:r>
              <a:rPr lang="fa-IR" sz="2400" dirty="0">
                <a:cs typeface="B Nazanin" panose="00000400000000000000" pitchFamily="2" charset="-78"/>
              </a:rPr>
              <a:t>ارتباط بین مهارت حل مسئله و خلاقیت </a:t>
            </a:r>
            <a:endParaRPr lang="fa-IR" sz="2400" dirty="0" smtClean="0">
              <a:cs typeface="B Nazanin" panose="00000400000000000000" pitchFamily="2" charset="-78"/>
            </a:endParaRPr>
          </a:p>
          <a:p>
            <a:pPr marL="800100" lvl="1" indent="-285750" algn="r" rtl="1">
              <a:buFont typeface="Arial" panose="020B0604020202020204" pitchFamily="34" charset="0"/>
              <a:buChar char="•"/>
            </a:pPr>
            <a:r>
              <a:rPr lang="fa-IR" sz="2400" dirty="0" smtClean="0">
                <a:cs typeface="B Nazanin" panose="00000400000000000000" pitchFamily="2" charset="-78"/>
              </a:rPr>
              <a:t>نقش </a:t>
            </a:r>
            <a:r>
              <a:rPr lang="fa-IR" sz="2400" dirty="0">
                <a:cs typeface="B Nazanin" panose="00000400000000000000" pitchFamily="2" charset="-78"/>
              </a:rPr>
              <a:t>والدین در پرورش مهارت حل مسئله کودکان</a:t>
            </a:r>
          </a:p>
          <a:p>
            <a:pPr marL="800100" lvl="1" indent="-342900" algn="r" rtl="1">
              <a:buFont typeface="Arial" panose="020B0604020202020204" pitchFamily="34" charset="0"/>
              <a:buChar char="•"/>
            </a:pPr>
            <a:r>
              <a:rPr lang="fa-IR" sz="2400" dirty="0">
                <a:cs typeface="B Nazanin" panose="00000400000000000000" pitchFamily="2" charset="-78"/>
              </a:rPr>
              <a:t>اهمیت حل مسئله در روابط </a:t>
            </a:r>
            <a:r>
              <a:rPr lang="fa-IR" sz="2400" dirty="0" smtClean="0">
                <a:cs typeface="B Nazanin" panose="00000400000000000000" pitchFamily="2" charset="-78"/>
              </a:rPr>
              <a:t>اجتماعی</a:t>
            </a:r>
          </a:p>
          <a:p>
            <a:pPr marL="800100" lvl="1" indent="-342900" algn="r" rtl="1">
              <a:buFont typeface="Arial" panose="020B0604020202020204" pitchFamily="34" charset="0"/>
              <a:buChar char="•"/>
            </a:pPr>
            <a:r>
              <a:rPr lang="fa-IR" sz="2400" dirty="0" smtClean="0">
                <a:cs typeface="B Nazanin" panose="00000400000000000000" pitchFamily="2" charset="-78"/>
              </a:rPr>
              <a:t>منابع</a:t>
            </a:r>
            <a:endParaRPr lang="fa-IR" sz="2400" dirty="0">
              <a:cs typeface="B Nazanin" panose="00000400000000000000" pitchFamily="2" charset="-78"/>
            </a:endParaRPr>
          </a:p>
        </p:txBody>
      </p:sp>
    </p:spTree>
    <p:extLst>
      <p:ext uri="{BB962C8B-B14F-4D97-AF65-F5344CB8AC3E}">
        <p14:creationId xmlns:p14="http://schemas.microsoft.com/office/powerpoint/2010/main" val="1824199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10400" y="381000"/>
            <a:ext cx="1524000" cy="523220"/>
          </a:xfrm>
          <a:prstGeom prst="rect">
            <a:avLst/>
          </a:prstGeom>
          <a:noFill/>
        </p:spPr>
        <p:txBody>
          <a:bodyPr wrap="square" rtlCol="1">
            <a:spAutoFit/>
          </a:bodyPr>
          <a:lstStyle/>
          <a:p>
            <a:pPr algn="r" rtl="1"/>
            <a:r>
              <a:rPr lang="fa-IR" sz="2800" dirty="0" smtClean="0">
                <a:solidFill>
                  <a:schemeClr val="accent2">
                    <a:lumMod val="75000"/>
                  </a:schemeClr>
                </a:solidFill>
                <a:cs typeface="B Titr" panose="00000700000000000000" pitchFamily="2" charset="-78"/>
              </a:rPr>
              <a:t>چکیده</a:t>
            </a:r>
            <a:endParaRPr lang="fa-IR" sz="2800" dirty="0">
              <a:solidFill>
                <a:schemeClr val="accent2">
                  <a:lumMod val="75000"/>
                </a:schemeClr>
              </a:solidFill>
              <a:cs typeface="B Titr" panose="00000700000000000000" pitchFamily="2" charset="-78"/>
            </a:endParaRPr>
          </a:p>
        </p:txBody>
      </p:sp>
      <p:sp>
        <p:nvSpPr>
          <p:cNvPr id="3" name="Rectangle 2"/>
          <p:cNvSpPr/>
          <p:nvPr/>
        </p:nvSpPr>
        <p:spPr>
          <a:xfrm>
            <a:off x="533400" y="1066800"/>
            <a:ext cx="8001000" cy="4708981"/>
          </a:xfrm>
          <a:prstGeom prst="rect">
            <a:avLst/>
          </a:prstGeom>
        </p:spPr>
        <p:txBody>
          <a:bodyPr wrap="square">
            <a:spAutoFit/>
          </a:bodyPr>
          <a:lstStyle/>
          <a:p>
            <a:pPr algn="justLow" rtl="1">
              <a:lnSpc>
                <a:spcPct val="150000"/>
              </a:lnSpc>
            </a:pPr>
            <a:r>
              <a:rPr lang="fa-IR" sz="2000" b="1" dirty="0">
                <a:solidFill>
                  <a:srgbClr val="000000"/>
                </a:solidFill>
                <a:latin typeface="my-font-regular"/>
                <a:cs typeface="B Nazanin" panose="00000400000000000000" pitchFamily="2" charset="-78"/>
              </a:rPr>
              <a:t>حل مسأله فقط یک کار ساده نیست و در واقع نوعی طرز تفکر است. حل مسأله بیشتر </a:t>
            </a:r>
            <a:r>
              <a:rPr lang="fa-IR" sz="2000" b="1" dirty="0" smtClean="0">
                <a:solidFill>
                  <a:srgbClr val="000000"/>
                </a:solidFill>
                <a:latin typeface="my-font-regular"/>
                <a:cs typeface="B Nazanin" panose="00000400000000000000" pitchFamily="2" charset="-78"/>
              </a:rPr>
              <a:t>       به </a:t>
            </a:r>
            <a:r>
              <a:rPr lang="fa-IR" sz="2000" b="1" dirty="0">
                <a:solidFill>
                  <a:srgbClr val="000000"/>
                </a:solidFill>
                <a:latin typeface="my-font-regular"/>
                <a:cs typeface="B Nazanin" panose="00000400000000000000" pitchFamily="2" charset="-78"/>
              </a:rPr>
              <a:t>فرآیند ذهنی خاصی اشاره می‌کند که افراد به کار می‌برند. افرادی که مسائل را به خوبی حل می‌کنند، چطور این روش را در زندگی خود به کار می‌برند؟ آنها اول مسائل </a:t>
            </a:r>
            <a:r>
              <a:rPr lang="fa-IR" sz="2000" b="1" dirty="0" smtClean="0">
                <a:solidFill>
                  <a:srgbClr val="000000"/>
                </a:solidFill>
                <a:latin typeface="my-font-regular"/>
                <a:cs typeface="B Nazanin" panose="00000400000000000000" pitchFamily="2" charset="-78"/>
              </a:rPr>
              <a:t>                     را در </a:t>
            </a:r>
            <a:r>
              <a:rPr lang="fa-IR" sz="2000" b="1" dirty="0">
                <a:solidFill>
                  <a:srgbClr val="000000"/>
                </a:solidFill>
                <a:latin typeface="my-font-regular"/>
                <a:cs typeface="B Nazanin" panose="00000400000000000000" pitchFamily="2" charset="-78"/>
              </a:rPr>
              <a:t>ذهنشان تجزیه و تحلیل می‌کنند و این باعث می‌شود اطلاعات و جزئیات مسائل مشخص شود و بعد تصمیم‌گیری می‌کنند. برای مثال اگر بخواهید لاستیک پنچر </a:t>
            </a:r>
            <a:r>
              <a:rPr lang="fa-IR" sz="2000" b="1" dirty="0" smtClean="0">
                <a:solidFill>
                  <a:srgbClr val="000000"/>
                </a:solidFill>
                <a:latin typeface="my-font-regular"/>
                <a:cs typeface="B Nazanin" panose="00000400000000000000" pitchFamily="2" charset="-78"/>
              </a:rPr>
              <a:t>ماشین        </a:t>
            </a:r>
            <a:r>
              <a:rPr lang="fa-IR" sz="2000" b="1" dirty="0">
                <a:solidFill>
                  <a:srgbClr val="000000"/>
                </a:solidFill>
                <a:latin typeface="my-font-regular"/>
                <a:cs typeface="B Nazanin" panose="00000400000000000000" pitchFamily="2" charset="-78"/>
              </a:rPr>
              <a:t>را تعویض کنید، چه راه‌هایی به ذهنتان می‌رسد؟</a:t>
            </a:r>
          </a:p>
          <a:p>
            <a:pPr algn="justLow" rtl="1">
              <a:lnSpc>
                <a:spcPct val="150000"/>
              </a:lnSpc>
            </a:pPr>
            <a:r>
              <a:rPr lang="fa-IR" sz="2000" b="1" dirty="0" smtClean="0">
                <a:cs typeface="B Nazanin" panose="00000400000000000000" pitchFamily="2" charset="-78"/>
              </a:rPr>
              <a:t>به </a:t>
            </a:r>
            <a:r>
              <a:rPr lang="fa-IR" sz="2000" b="1" dirty="0">
                <a:cs typeface="B Nazanin" panose="00000400000000000000" pitchFamily="2" charset="-78"/>
              </a:rPr>
              <a:t>طور معمول همه‌ی افراد در هر مسأله‌ای ابتدا به تجربیات گذشته خود مراجعه می‌کنند. </a:t>
            </a:r>
            <a:r>
              <a:rPr lang="fa-IR" sz="2000" b="1" dirty="0" smtClean="0">
                <a:cs typeface="B Nazanin" panose="00000400000000000000" pitchFamily="2" charset="-78"/>
              </a:rPr>
              <a:t>   اگر </a:t>
            </a:r>
            <a:r>
              <a:rPr lang="fa-IR" sz="2000" b="1" dirty="0">
                <a:cs typeface="B Nazanin" panose="00000400000000000000" pitchFamily="2" charset="-78"/>
              </a:rPr>
              <a:t>در گذشته تجربه‌ی تعویض لاستیک داشته باشید این دفعه هم سریع به ذهنتان می‌رسد که لاستیک را عوض کنید، اما اگر چنین تجربه‌ای نداشته‌اید یا قبلاً نتوانسته‌اید این کار </a:t>
            </a:r>
            <a:r>
              <a:rPr lang="fa-IR" sz="2000" b="1" dirty="0" smtClean="0">
                <a:cs typeface="B Nazanin" panose="00000400000000000000" pitchFamily="2" charset="-78"/>
              </a:rPr>
              <a:t>را     </a:t>
            </a:r>
            <a:r>
              <a:rPr lang="fa-IR" sz="2000" b="1" dirty="0">
                <a:cs typeface="B Nazanin" panose="00000400000000000000" pitchFamily="2" charset="-78"/>
              </a:rPr>
              <a:t>به خوبی انجام دهید، باید به دنبال راه‌حل‌های دیگری باشید</a:t>
            </a:r>
            <a:r>
              <a:rPr lang="fa-IR" sz="2000" b="1" dirty="0" smtClean="0">
                <a:cs typeface="B Nazanin" panose="00000400000000000000" pitchFamily="2" charset="-78"/>
              </a:rPr>
              <a:t>.</a:t>
            </a:r>
            <a:endParaRPr lang="fa-IR" sz="2000" b="1" dirty="0">
              <a:cs typeface="B Nazanin" panose="00000400000000000000" pitchFamily="2" charset="-78"/>
            </a:endParaRPr>
          </a:p>
        </p:txBody>
      </p:sp>
    </p:spTree>
    <p:extLst>
      <p:ext uri="{BB962C8B-B14F-4D97-AF65-F5344CB8AC3E}">
        <p14:creationId xmlns:p14="http://schemas.microsoft.com/office/powerpoint/2010/main" val="33363284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0" y="381000"/>
            <a:ext cx="1524000" cy="584775"/>
          </a:xfrm>
          <a:prstGeom prst="rect">
            <a:avLst/>
          </a:prstGeom>
          <a:noFill/>
        </p:spPr>
        <p:txBody>
          <a:bodyPr wrap="square" rtlCol="1">
            <a:spAutoFit/>
          </a:bodyPr>
          <a:lstStyle/>
          <a:p>
            <a:pPr algn="r" rtl="1"/>
            <a:r>
              <a:rPr lang="fa-IR" sz="3200" dirty="0">
                <a:solidFill>
                  <a:schemeClr val="accent2">
                    <a:lumMod val="75000"/>
                  </a:schemeClr>
                </a:solidFill>
                <a:cs typeface="B Titr" panose="00000700000000000000" pitchFamily="2" charset="-78"/>
              </a:rPr>
              <a:t>مقدمه</a:t>
            </a:r>
          </a:p>
        </p:txBody>
      </p:sp>
      <p:sp>
        <p:nvSpPr>
          <p:cNvPr id="3" name="Rectangle 2"/>
          <p:cNvSpPr/>
          <p:nvPr/>
        </p:nvSpPr>
        <p:spPr>
          <a:xfrm>
            <a:off x="533400" y="1066800"/>
            <a:ext cx="8001000" cy="4708981"/>
          </a:xfrm>
          <a:prstGeom prst="rect">
            <a:avLst/>
          </a:prstGeom>
        </p:spPr>
        <p:txBody>
          <a:bodyPr wrap="square">
            <a:spAutoFit/>
          </a:bodyPr>
          <a:lstStyle/>
          <a:p>
            <a:pPr algn="justLow" rtl="1">
              <a:lnSpc>
                <a:spcPct val="150000"/>
              </a:lnSpc>
            </a:pPr>
            <a:r>
              <a:rPr lang="fa-IR" sz="2000" b="1" dirty="0" smtClean="0">
                <a:cs typeface="B Nazanin" panose="00000400000000000000" pitchFamily="2" charset="-78"/>
              </a:rPr>
              <a:t>وقتی </a:t>
            </a:r>
            <a:r>
              <a:rPr lang="fa-IR" sz="2000" b="1" dirty="0">
                <a:cs typeface="B Nazanin" panose="00000400000000000000" pitchFamily="2" charset="-78"/>
              </a:rPr>
              <a:t>مسأله‌ای برایتان پیش می‌آید که هیچ راه حلی برای آن پیدا نمی‌کنید و نمی‌دانید چه باید کرد، حتماً راه‌حل‌های مختلفی برای آن وجود دارد: برخی با دوستان آگاه خود در این زمینه مشورت می‌کنند، بعضی سعی می‌کنند از منابع مختلف مثل کتاب یا اینترنت استفاده نمایند و برخی هم کاملاً در برابر مشکلات شوکه می‌شوند و نمی‌توانند کاری انجام دهند.</a:t>
            </a:r>
          </a:p>
          <a:p>
            <a:pPr algn="justLow" rtl="1">
              <a:lnSpc>
                <a:spcPct val="150000"/>
              </a:lnSpc>
            </a:pPr>
            <a:r>
              <a:rPr lang="fa-IR" sz="2000" b="1" dirty="0">
                <a:cs typeface="B Nazanin" panose="00000400000000000000" pitchFamily="2" charset="-78"/>
              </a:rPr>
              <a:t/>
            </a:r>
            <a:br>
              <a:rPr lang="fa-IR" sz="2000" b="1" dirty="0">
                <a:cs typeface="B Nazanin" panose="00000400000000000000" pitchFamily="2" charset="-78"/>
              </a:rPr>
            </a:br>
            <a:r>
              <a:rPr lang="fa-IR" sz="2000" b="1" dirty="0">
                <a:cs typeface="B Nazanin" panose="00000400000000000000" pitchFamily="2" charset="-78"/>
              </a:rPr>
              <a:t>در فرآیند حل مسأله روش‌های زیادی برای کشف راه‌حل‌های مختلف وجود دارد، اما در اکثر اوقات خودمان را به راه‌حل‌های بسیار کمی محدود می‌کنیم. چه موانعی بر سر راه تفکر حل مسأله وجود دارد؟ شاید چون به نظر می‌رسد که این مشکلات غیرقابل حل هستند دیگر تلاشی برای رفع آنها نمی کنیم، اما حقیقت این است که این محدودیت‌ها در ذهن ما وجود دارد و واقعی نیستند</a:t>
            </a:r>
            <a:r>
              <a:rPr lang="fa-IR" sz="2000" b="1" dirty="0" smtClean="0">
                <a:cs typeface="B Nazanin" panose="00000400000000000000" pitchFamily="2" charset="-78"/>
              </a:rPr>
              <a:t>.</a:t>
            </a:r>
            <a:endParaRPr lang="fa-IR" sz="2000" b="1" dirty="0">
              <a:cs typeface="B Nazanin" panose="00000400000000000000" pitchFamily="2" charset="-78"/>
            </a:endParaRPr>
          </a:p>
        </p:txBody>
      </p:sp>
    </p:spTree>
    <p:extLst>
      <p:ext uri="{BB962C8B-B14F-4D97-AF65-F5344CB8AC3E}">
        <p14:creationId xmlns:p14="http://schemas.microsoft.com/office/powerpoint/2010/main" val="27955546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232014"/>
            <a:ext cx="7924800" cy="3693319"/>
          </a:xfrm>
          <a:prstGeom prst="rect">
            <a:avLst/>
          </a:prstGeom>
        </p:spPr>
        <p:txBody>
          <a:bodyPr wrap="square">
            <a:spAutoFit/>
          </a:bodyPr>
          <a:lstStyle/>
          <a:p>
            <a:pPr algn="justLow" rtl="1">
              <a:lnSpc>
                <a:spcPct val="150000"/>
              </a:lnSpc>
            </a:pPr>
            <a:r>
              <a:rPr lang="fa-IR" sz="2400" b="1" dirty="0">
                <a:solidFill>
                  <a:srgbClr val="000000"/>
                </a:solidFill>
                <a:latin typeface="my-font-regular"/>
                <a:cs typeface="B Nazanin" panose="00000400000000000000" pitchFamily="2" charset="-78"/>
              </a:rPr>
              <a:t>اصطلاحا مسئله موقعیتى است که در آن شخص برانگیخته مى‏شود تا با انجام فعالیتى به هدفى دست یابد، در این کوشش او با موانعى در راه رسیدن به هدف یا اهداف روبرو مى‏شود و فرض مى‏کند که باید بر موانع غلبه کرده و به پاسخ برسد. </a:t>
            </a:r>
            <a:endParaRPr lang="fa-IR" sz="2400" b="1" dirty="0" smtClean="0">
              <a:solidFill>
                <a:srgbClr val="000000"/>
              </a:solidFill>
              <a:latin typeface="my-font-regular"/>
              <a:cs typeface="B Nazanin" panose="00000400000000000000" pitchFamily="2" charset="-78"/>
            </a:endParaRPr>
          </a:p>
          <a:p>
            <a:pPr algn="justLow" rtl="1">
              <a:lnSpc>
                <a:spcPct val="150000"/>
              </a:lnSpc>
            </a:pPr>
            <a:r>
              <a:rPr lang="fa-IR" sz="2000" b="1" dirty="0">
                <a:cs typeface="B Nazanin" panose="00000400000000000000" pitchFamily="2" charset="-78"/>
              </a:rPr>
              <a:t/>
            </a:r>
            <a:br>
              <a:rPr lang="fa-IR" sz="2000" b="1" dirty="0">
                <a:cs typeface="B Nazanin" panose="00000400000000000000" pitchFamily="2" charset="-78"/>
              </a:rPr>
            </a:br>
            <a:r>
              <a:rPr lang="fa-IR" sz="2000" b="1" dirty="0">
                <a:cs typeface="B Nazanin" panose="00000400000000000000" pitchFamily="2" charset="-78"/>
              </a:rPr>
              <a:t/>
            </a:r>
            <a:br>
              <a:rPr lang="fa-IR" sz="2000" b="1" dirty="0">
                <a:cs typeface="B Nazanin" panose="00000400000000000000" pitchFamily="2" charset="-78"/>
              </a:rPr>
            </a:br>
            <a:endParaRPr lang="fa-IR" sz="2000" b="1" dirty="0">
              <a:cs typeface="B Nazanin" panose="00000400000000000000" pitchFamily="2" charset="-78"/>
            </a:endParaRPr>
          </a:p>
        </p:txBody>
      </p:sp>
      <p:sp>
        <p:nvSpPr>
          <p:cNvPr id="3" name="TextBox 2"/>
          <p:cNvSpPr txBox="1"/>
          <p:nvPr/>
        </p:nvSpPr>
        <p:spPr>
          <a:xfrm>
            <a:off x="6400800" y="762000"/>
            <a:ext cx="2133600" cy="523220"/>
          </a:xfrm>
          <a:prstGeom prst="rect">
            <a:avLst/>
          </a:prstGeom>
          <a:noFill/>
        </p:spPr>
        <p:txBody>
          <a:bodyPr wrap="square" rtlCol="1">
            <a:spAutoFit/>
          </a:bodyPr>
          <a:lstStyle/>
          <a:p>
            <a:pPr algn="r" rtl="1"/>
            <a:r>
              <a:rPr lang="fa-IR" sz="2800" dirty="0" smtClean="0">
                <a:solidFill>
                  <a:srgbClr val="C00000"/>
                </a:solidFill>
                <a:cs typeface="B Titr" panose="00000700000000000000" pitchFamily="2" charset="-78"/>
              </a:rPr>
              <a:t>تعریف مسئله</a:t>
            </a:r>
            <a:endParaRPr lang="fa-IR" sz="2800" dirty="0">
              <a:solidFill>
                <a:srgbClr val="C00000"/>
              </a:solidFill>
              <a:cs typeface="B Titr" panose="00000700000000000000" pitchFamily="2" charset="-78"/>
            </a:endParaRPr>
          </a:p>
        </p:txBody>
      </p:sp>
      <p:sp>
        <p:nvSpPr>
          <p:cNvPr id="5" name="Oval 4"/>
          <p:cNvSpPr/>
          <p:nvPr/>
        </p:nvSpPr>
        <p:spPr>
          <a:xfrm>
            <a:off x="5731667" y="3562186"/>
            <a:ext cx="3028951" cy="278639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b="1" dirty="0">
                <a:solidFill>
                  <a:schemeClr val="tx1"/>
                </a:solidFill>
                <a:latin typeface="my-font-regular"/>
                <a:cs typeface="B Nazanin" panose="00000400000000000000" pitchFamily="2" charset="-78"/>
              </a:rPr>
              <a:t>آرتور ربر مى‏گوید</a:t>
            </a:r>
            <a:r>
              <a:rPr lang="fa-IR" b="1" dirty="0" smtClean="0">
                <a:solidFill>
                  <a:schemeClr val="tx1"/>
                </a:solidFill>
                <a:latin typeface="my-font-regular"/>
                <a:cs typeface="B Nazanin" panose="00000400000000000000" pitchFamily="2" charset="-78"/>
              </a:rPr>
              <a:t>:</a:t>
            </a:r>
          </a:p>
          <a:p>
            <a:pPr algn="ctr"/>
            <a:r>
              <a:rPr lang="fa-IR" b="1" dirty="0">
                <a:solidFill>
                  <a:schemeClr val="tx1"/>
                </a:solidFill>
                <a:latin typeface="my-font-regular"/>
                <a:cs typeface="B Nazanin" panose="00000400000000000000" pitchFamily="2" charset="-78"/>
              </a:rPr>
              <a:t> «مسئله موقعیتى است که در آن برخى عناصر معین و بعضى دیگر نامعین هستند. عناصر نامعین باید روشن و مشخص شوند.»</a:t>
            </a:r>
          </a:p>
          <a:p>
            <a:pPr algn="ctr"/>
            <a:endParaRPr lang="fa-IR" dirty="0">
              <a:solidFill>
                <a:schemeClr val="tx1"/>
              </a:solidFill>
            </a:endParaRPr>
          </a:p>
        </p:txBody>
      </p:sp>
      <p:sp>
        <p:nvSpPr>
          <p:cNvPr id="6" name="Oval 5"/>
          <p:cNvSpPr/>
          <p:nvPr/>
        </p:nvSpPr>
        <p:spPr>
          <a:xfrm>
            <a:off x="2969418" y="3532138"/>
            <a:ext cx="2762249" cy="2786390"/>
          </a:xfrm>
          <a:prstGeom prst="ellipse">
            <a:avLst/>
          </a:prstGeom>
          <a:solidFill>
            <a:srgbClr val="BFD0E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1700" b="1" dirty="0">
                <a:solidFill>
                  <a:schemeClr val="tx1"/>
                </a:solidFill>
                <a:cs typeface="B Nazanin" panose="00000400000000000000" pitchFamily="2" charset="-78"/>
              </a:rPr>
              <a:t>استیونز مى‏گوید: </a:t>
            </a:r>
            <a:endParaRPr lang="fa-IR" sz="1700" b="1" dirty="0" smtClean="0">
              <a:solidFill>
                <a:schemeClr val="tx1"/>
              </a:solidFill>
              <a:cs typeface="B Nazanin" panose="00000400000000000000" pitchFamily="2" charset="-78"/>
            </a:endParaRPr>
          </a:p>
          <a:p>
            <a:pPr algn="ctr"/>
            <a:r>
              <a:rPr lang="fa-IR" sz="1700" b="1" dirty="0" smtClean="0">
                <a:solidFill>
                  <a:schemeClr val="tx1"/>
                </a:solidFill>
                <a:cs typeface="B Nazanin" panose="00000400000000000000" pitchFamily="2" charset="-78"/>
              </a:rPr>
              <a:t>«</a:t>
            </a:r>
            <a:r>
              <a:rPr lang="fa-IR" sz="1700" b="1" dirty="0">
                <a:solidFill>
                  <a:schemeClr val="tx1"/>
                </a:solidFill>
                <a:cs typeface="B Nazanin" panose="00000400000000000000" pitchFamily="2" charset="-78"/>
              </a:rPr>
              <a:t>مسائل را به طور کلى مى‏توان موقعیت‏هایى دانست که در آنها با عدم قطعیت یا دشوارى در راه رسیدن به آنچه که مى‏خواهیم به دست آوریم مواجه هستیم.»</a:t>
            </a:r>
            <a:endParaRPr lang="fa-IR" sz="1700" dirty="0">
              <a:solidFill>
                <a:schemeClr val="tx1"/>
              </a:solidFill>
            </a:endParaRPr>
          </a:p>
        </p:txBody>
      </p:sp>
      <p:sp>
        <p:nvSpPr>
          <p:cNvPr id="7" name="Oval 6"/>
          <p:cNvSpPr/>
          <p:nvPr/>
        </p:nvSpPr>
        <p:spPr>
          <a:xfrm>
            <a:off x="121443" y="3509634"/>
            <a:ext cx="2819400" cy="2786390"/>
          </a:xfrm>
          <a:prstGeom prst="ellipse">
            <a:avLst/>
          </a:prstGeom>
          <a:solidFill>
            <a:srgbClr val="F7964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b="1" dirty="0">
                <a:solidFill>
                  <a:srgbClr val="000000"/>
                </a:solidFill>
                <a:latin typeface="my-font-regular"/>
                <a:cs typeface="B Nazanin" panose="00000400000000000000" pitchFamily="2" charset="-78"/>
              </a:rPr>
              <a:t>مورگان و </a:t>
            </a:r>
            <a:r>
              <a:rPr lang="fa-IR" b="1" dirty="0" smtClean="0">
                <a:solidFill>
                  <a:srgbClr val="000000"/>
                </a:solidFill>
                <a:latin typeface="my-font-regular"/>
                <a:cs typeface="B Nazanin" panose="00000400000000000000" pitchFamily="2" charset="-78"/>
              </a:rPr>
              <a:t>همکارانش </a:t>
            </a:r>
            <a:r>
              <a:rPr lang="fa-IR" b="1" dirty="0">
                <a:solidFill>
                  <a:srgbClr val="000000"/>
                </a:solidFill>
                <a:latin typeface="my-font-regular"/>
                <a:cs typeface="B Nazanin" panose="00000400000000000000" pitchFamily="2" charset="-78"/>
              </a:rPr>
              <a:t>گفته‏اند: </a:t>
            </a:r>
            <a:endParaRPr lang="fa-IR" b="1" dirty="0" smtClean="0">
              <a:solidFill>
                <a:srgbClr val="000000"/>
              </a:solidFill>
              <a:latin typeface="my-font-regular"/>
              <a:cs typeface="B Nazanin" panose="00000400000000000000" pitchFamily="2" charset="-78"/>
            </a:endParaRPr>
          </a:p>
          <a:p>
            <a:pPr algn="ctr"/>
            <a:r>
              <a:rPr lang="fa-IR" b="1" dirty="0" smtClean="0">
                <a:solidFill>
                  <a:srgbClr val="000000"/>
                </a:solidFill>
                <a:latin typeface="my-font-regular"/>
                <a:cs typeface="B Nazanin" panose="00000400000000000000" pitchFamily="2" charset="-78"/>
              </a:rPr>
              <a:t>به </a:t>
            </a:r>
            <a:r>
              <a:rPr lang="fa-IR" b="1" dirty="0">
                <a:solidFill>
                  <a:srgbClr val="000000"/>
                </a:solidFill>
                <a:latin typeface="my-font-regular"/>
                <a:cs typeface="B Nazanin" panose="00000400000000000000" pitchFamily="2" charset="-78"/>
              </a:rPr>
              <a:t>طور کلّى «مسئله عبارتست از تعارض یا تفاوت بین وضعیت موجود و موقعیت دیگرى که مى‏خواهیم ایجاد کنیم.»</a:t>
            </a:r>
            <a:endParaRPr lang="en-US" b="1" dirty="0">
              <a:solidFill>
                <a:srgbClr val="000000"/>
              </a:solidFill>
              <a:latin typeface="my-font-regular"/>
              <a:cs typeface="B Nazanin" panose="00000400000000000000" pitchFamily="2" charset="-78"/>
            </a:endParaRPr>
          </a:p>
          <a:p>
            <a:pPr algn="ctr"/>
            <a:endParaRPr lang="fa-IR" b="1" dirty="0" smtClean="0">
              <a:solidFill>
                <a:srgbClr val="000000"/>
              </a:solidFill>
              <a:latin typeface="my-font-regular"/>
              <a:cs typeface="B Nazanin" panose="00000400000000000000" pitchFamily="2" charset="-78"/>
            </a:endParaRPr>
          </a:p>
        </p:txBody>
      </p:sp>
    </p:spTree>
    <p:extLst>
      <p:ext uri="{BB962C8B-B14F-4D97-AF65-F5344CB8AC3E}">
        <p14:creationId xmlns:p14="http://schemas.microsoft.com/office/powerpoint/2010/main" val="1187221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 Diagonal Corner Rectangle 2"/>
          <p:cNvSpPr/>
          <p:nvPr/>
        </p:nvSpPr>
        <p:spPr>
          <a:xfrm>
            <a:off x="838200" y="762000"/>
            <a:ext cx="7315200" cy="5334000"/>
          </a:xfrm>
          <a:prstGeom prst="round2DiagRect">
            <a:avLst/>
          </a:prstGeom>
          <a:gradFill>
            <a:gsLst>
              <a:gs pos="0">
                <a:srgbClr val="BFD0E0"/>
              </a:gs>
              <a:gs pos="38000">
                <a:srgbClr val="FBEDAE"/>
              </a:gs>
              <a:gs pos="69000">
                <a:srgbClr val="FCF8D3"/>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Low" rtl="1">
              <a:lnSpc>
                <a:spcPct val="150000"/>
              </a:lnSpc>
            </a:pPr>
            <a:r>
              <a:rPr lang="fa-IR" sz="2200" b="1" dirty="0">
                <a:solidFill>
                  <a:srgbClr val="000000"/>
                </a:solidFill>
                <a:latin typeface="my-font-regular"/>
                <a:cs typeface="B Nazanin" panose="00000400000000000000" pitchFamily="2" charset="-78"/>
              </a:rPr>
              <a:t>در تفکر حل مسأله ما براین اعتقاد هستیم که همه‌ی مسائل قابل حل هستند و تمرکز بر این است که چگونه آنها را به بهترین شکل حل کنیم. ابتدا همه‌ی راه حل‌های ممکن را مشخص و سپس از بین آنها بهترین راه حل را انتخاب می‌نماییم، در واقع از فرآیند اکتشاف آن قدر استفاده می‌کنیم تا راه حل مناسبی پیدا کنیم.</a:t>
            </a:r>
          </a:p>
          <a:p>
            <a:pPr algn="justLow" rtl="1">
              <a:lnSpc>
                <a:spcPct val="150000"/>
              </a:lnSpc>
            </a:pPr>
            <a:r>
              <a:rPr lang="fa-IR" sz="2200" b="1" dirty="0">
                <a:solidFill>
                  <a:srgbClr val="000000"/>
                </a:solidFill>
                <a:latin typeface="my-font-regular"/>
                <a:cs typeface="B Nazanin" panose="00000400000000000000" pitchFamily="2" charset="-78"/>
              </a:rPr>
              <a:t>چگونه باید ذهن خود را به حل مسأله عادت دهیم؟ از آنجایی که این یک مهارت ذهنی است پس باید عادات و الگوهای فکری جدیدی بیاموزید. اگر به طور مرتب حل مسأله را در ذهن خود تمرین کنید در نهایت موفق به این کار می‌شوید.</a:t>
            </a:r>
          </a:p>
          <a:p>
            <a:pPr algn="ctr"/>
            <a:endParaRPr lang="fa-IR" sz="2200" dirty="0"/>
          </a:p>
        </p:txBody>
      </p:sp>
    </p:spTree>
    <p:extLst>
      <p:ext uri="{BB962C8B-B14F-4D97-AF65-F5344CB8AC3E}">
        <p14:creationId xmlns:p14="http://schemas.microsoft.com/office/powerpoint/2010/main" val="28765643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91000" y="533400"/>
            <a:ext cx="4648200" cy="5632311"/>
          </a:xfrm>
          <a:prstGeom prst="rect">
            <a:avLst/>
          </a:prstGeom>
        </p:spPr>
        <p:txBody>
          <a:bodyPr wrap="square">
            <a:spAutoFit/>
          </a:bodyPr>
          <a:lstStyle/>
          <a:p>
            <a:pPr algn="justLow" rtl="1">
              <a:lnSpc>
                <a:spcPct val="150000"/>
              </a:lnSpc>
            </a:pPr>
            <a:r>
              <a:rPr lang="fa-IR" sz="2000" b="1" dirty="0">
                <a:cs typeface="B Nazanin" panose="00000400000000000000" pitchFamily="2" charset="-78"/>
              </a:rPr>
              <a:t>گاهی ما فراموش می‌کنیم برای عملکرد بهتر به یادگیری مداوم نیاز داریم. یادگیری گاهی می‌تواند کار ساده‌ای باشد و فقط به کمی تمرین نیاز </a:t>
            </a:r>
            <a:r>
              <a:rPr lang="fa-IR" sz="2000" b="1" dirty="0" smtClean="0">
                <a:cs typeface="B Nazanin" panose="00000400000000000000" pitchFamily="2" charset="-78"/>
              </a:rPr>
              <a:t>دارد. وقتی </a:t>
            </a:r>
            <a:r>
              <a:rPr lang="fa-IR" sz="2000" b="1" dirty="0">
                <a:cs typeface="B Nazanin" panose="00000400000000000000" pitchFamily="2" charset="-78"/>
              </a:rPr>
              <a:t>برای یادگیری و به دست آوردن مهارت‌های جدید وقت می‌گذارید خودتان را برای موفقیت‌های بیشتر در آینده آماده می‌کنید.</a:t>
            </a:r>
          </a:p>
          <a:p>
            <a:pPr algn="justLow" rtl="1">
              <a:lnSpc>
                <a:spcPct val="150000"/>
              </a:lnSpc>
            </a:pPr>
            <a:r>
              <a:rPr lang="fa-IR" sz="2000" b="1" dirty="0">
                <a:cs typeface="B Nazanin" panose="00000400000000000000" pitchFamily="2" charset="-78"/>
              </a:rPr>
              <a:t>افراد دارای تفکر حل مسأله، در توانایی حل مشکلات به خود اعتماد دارند، در نتیجه باعث می‌شود ترسی نسبت به مسائل ناشناخته نداشته باشند و به حل مسأله و یافتن راه‌حل‌های مناسب بپردازند. بهترین کار این است که به خودتان اعتماد داشته باشید و بر یافتن راه‌حل‌های مناسب تمرکز کنید.</a:t>
            </a:r>
          </a:p>
        </p:txBody>
      </p:sp>
      <p:pic>
        <p:nvPicPr>
          <p:cNvPr id="4" name="Picture 3"/>
          <p:cNvPicPr>
            <a:picLocks noChangeAspect="1"/>
          </p:cNvPicPr>
          <p:nvPr/>
        </p:nvPicPr>
        <p:blipFill rotWithShape="1">
          <a:blip r:embed="rId2"/>
          <a:srcRect b="3333"/>
          <a:stretch/>
        </p:blipFill>
        <p:spPr>
          <a:xfrm>
            <a:off x="228600" y="990600"/>
            <a:ext cx="3733800" cy="4419600"/>
          </a:xfrm>
          <a:prstGeom prst="rect">
            <a:avLst/>
          </a:prstGeom>
        </p:spPr>
      </p:pic>
    </p:spTree>
    <p:extLst>
      <p:ext uri="{BB962C8B-B14F-4D97-AF65-F5344CB8AC3E}">
        <p14:creationId xmlns:p14="http://schemas.microsoft.com/office/powerpoint/2010/main" val="3071609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19600" y="533400"/>
            <a:ext cx="4572000" cy="830997"/>
          </a:xfrm>
          <a:prstGeom prst="rect">
            <a:avLst/>
          </a:prstGeom>
        </p:spPr>
        <p:txBody>
          <a:bodyPr>
            <a:spAutoFit/>
          </a:bodyPr>
          <a:lstStyle/>
          <a:p>
            <a:pPr algn="r" fontAlgn="base"/>
            <a:r>
              <a:rPr lang="fa-IR" sz="2400" dirty="0">
                <a:solidFill>
                  <a:srgbClr val="C00000"/>
                </a:solidFill>
                <a:latin typeface="iransans"/>
                <a:cs typeface="B Titr" panose="00000700000000000000" pitchFamily="2" charset="-78"/>
              </a:rPr>
              <a:t>مراحل حل </a:t>
            </a:r>
            <a:r>
              <a:rPr lang="fa-IR" sz="2400" dirty="0" smtClean="0">
                <a:solidFill>
                  <a:srgbClr val="C00000"/>
                </a:solidFill>
                <a:latin typeface="iransans"/>
                <a:cs typeface="B Titr" panose="00000700000000000000" pitchFamily="2" charset="-78"/>
              </a:rPr>
              <a:t>مسئله</a:t>
            </a:r>
            <a:r>
              <a:rPr lang="fa-IR" sz="2400" dirty="0">
                <a:solidFill>
                  <a:srgbClr val="C00000"/>
                </a:solidFill>
                <a:cs typeface="B Titr" panose="00000700000000000000" pitchFamily="2" charset="-78"/>
              </a:rPr>
              <a:t/>
            </a:r>
            <a:br>
              <a:rPr lang="fa-IR" sz="2400" dirty="0">
                <a:solidFill>
                  <a:srgbClr val="C00000"/>
                </a:solidFill>
                <a:cs typeface="B Titr" panose="00000700000000000000" pitchFamily="2" charset="-78"/>
              </a:rPr>
            </a:br>
            <a:endParaRPr lang="fa-IR" sz="2400" dirty="0">
              <a:solidFill>
                <a:srgbClr val="C00000"/>
              </a:solidFill>
              <a:cs typeface="B Titr" panose="00000700000000000000" pitchFamily="2" charset="-78"/>
            </a:endParaRPr>
          </a:p>
        </p:txBody>
      </p:sp>
      <p:sp>
        <p:nvSpPr>
          <p:cNvPr id="3" name="Rectangle 2"/>
          <p:cNvSpPr/>
          <p:nvPr/>
        </p:nvSpPr>
        <p:spPr>
          <a:xfrm>
            <a:off x="381000" y="1143000"/>
            <a:ext cx="8267700" cy="4985980"/>
          </a:xfrm>
          <a:prstGeom prst="rect">
            <a:avLst/>
          </a:prstGeom>
        </p:spPr>
        <p:txBody>
          <a:bodyPr wrap="square">
            <a:spAutoFit/>
          </a:bodyPr>
          <a:lstStyle/>
          <a:p>
            <a:pPr algn="justLow" rtl="1" fontAlgn="base">
              <a:lnSpc>
                <a:spcPct val="150000"/>
              </a:lnSpc>
            </a:pPr>
            <a:r>
              <a:rPr lang="fa-IR" sz="2000" b="1" dirty="0" smtClean="0">
                <a:solidFill>
                  <a:srgbClr val="00B050"/>
                </a:solidFill>
                <a:latin typeface="iransans"/>
                <a:cs typeface="B Titr" panose="00000700000000000000" pitchFamily="2" charset="-78"/>
              </a:rPr>
              <a:t>1) تشخیص </a:t>
            </a:r>
            <a:r>
              <a:rPr lang="fa-IR" sz="2000" b="1" dirty="0">
                <a:solidFill>
                  <a:srgbClr val="00B050"/>
                </a:solidFill>
                <a:latin typeface="iransans"/>
                <a:cs typeface="B Titr" panose="00000700000000000000" pitchFamily="2" charset="-78"/>
              </a:rPr>
              <a:t>مسئله: </a:t>
            </a:r>
            <a:r>
              <a:rPr lang="fa-IR" sz="2000" b="1" dirty="0" smtClean="0">
                <a:solidFill>
                  <a:srgbClr val="00B050"/>
                </a:solidFill>
                <a:latin typeface="iransans"/>
                <a:cs typeface="B Titr" panose="00000700000000000000" pitchFamily="2" charset="-78"/>
              </a:rPr>
              <a:t> </a:t>
            </a:r>
            <a:r>
              <a:rPr lang="fa-IR" sz="2000" b="1" dirty="0" smtClean="0">
                <a:solidFill>
                  <a:srgbClr val="444444"/>
                </a:solidFill>
                <a:latin typeface="iransans"/>
                <a:cs typeface="B Nazanin" panose="00000400000000000000" pitchFamily="2" charset="-78"/>
              </a:rPr>
              <a:t>مهمترین </a:t>
            </a:r>
            <a:r>
              <a:rPr lang="fa-IR" sz="2000" b="1" dirty="0">
                <a:solidFill>
                  <a:srgbClr val="444444"/>
                </a:solidFill>
                <a:latin typeface="iransans"/>
                <a:cs typeface="B Nazanin" panose="00000400000000000000" pitchFamily="2" charset="-78"/>
              </a:rPr>
              <a:t>مرحله در مراحل حل مسئله، مرحله تشخیص مسئله است</a:t>
            </a:r>
            <a:r>
              <a:rPr lang="fa-IR" sz="2000" b="1" dirty="0" smtClean="0">
                <a:solidFill>
                  <a:srgbClr val="444444"/>
                </a:solidFill>
                <a:latin typeface="iransans"/>
                <a:cs typeface="B Nazanin" panose="00000400000000000000" pitchFamily="2" charset="-78"/>
              </a:rPr>
              <a:t>. در </a:t>
            </a:r>
            <a:r>
              <a:rPr lang="fa-IR" sz="2000" b="1" dirty="0">
                <a:solidFill>
                  <a:srgbClr val="444444"/>
                </a:solidFill>
                <a:latin typeface="iransans"/>
                <a:cs typeface="B Nazanin" panose="00000400000000000000" pitchFamily="2" charset="-78"/>
              </a:rPr>
              <a:t>این مرحله، فرد باید مسئله را به طور دقیق شناسایی کرده و محدوده آن را تعیین کند. تشخیص مسئله شامل توصیف دقیق مسئله و تعیین اهداف و نتایج مورد انتظار است</a:t>
            </a:r>
            <a:r>
              <a:rPr lang="fa-IR" sz="2000" b="1" dirty="0" smtClean="0">
                <a:solidFill>
                  <a:srgbClr val="444444"/>
                </a:solidFill>
                <a:latin typeface="iransans"/>
                <a:cs typeface="B Nazanin" panose="00000400000000000000" pitchFamily="2" charset="-78"/>
              </a:rPr>
              <a:t>.</a:t>
            </a:r>
          </a:p>
          <a:p>
            <a:pPr algn="justLow" rtl="1" fontAlgn="base">
              <a:lnSpc>
                <a:spcPct val="150000"/>
              </a:lnSpc>
            </a:pPr>
            <a:endParaRPr lang="fa-IR" sz="1600" b="1" dirty="0">
              <a:solidFill>
                <a:srgbClr val="444444"/>
              </a:solidFill>
              <a:latin typeface="iransans"/>
              <a:cs typeface="B Nazanin" panose="00000400000000000000" pitchFamily="2" charset="-78"/>
            </a:endParaRPr>
          </a:p>
          <a:p>
            <a:pPr algn="justLow" rtl="1" fontAlgn="base">
              <a:lnSpc>
                <a:spcPct val="150000"/>
              </a:lnSpc>
            </a:pPr>
            <a:r>
              <a:rPr lang="fa-IR" sz="2000" b="1" dirty="0">
                <a:solidFill>
                  <a:srgbClr val="00B050"/>
                </a:solidFill>
                <a:latin typeface="iransans"/>
                <a:cs typeface="B Titr" panose="00000700000000000000" pitchFamily="2" charset="-78"/>
              </a:rPr>
              <a:t>2) جمع آوری اطلاعات: </a:t>
            </a:r>
            <a:r>
              <a:rPr lang="fa-IR" sz="2000" b="1" dirty="0">
                <a:solidFill>
                  <a:srgbClr val="444444"/>
                </a:solidFill>
                <a:latin typeface="iransans"/>
                <a:cs typeface="B Nazanin" panose="00000400000000000000" pitchFamily="2" charset="-78"/>
              </a:rPr>
              <a:t>در این مرحله، فرد باید اطلاعات مرتبط با مسئله را جمع آوری کند. مرحله جمع آوری داده‌ها، شامل مشاهده و تحلیل اطلاعات موجود، مصاحبه با افراد آگاه و مرتبط با مسئله و استفاده از دیگر منابع موجود است</a:t>
            </a:r>
            <a:r>
              <a:rPr lang="fa-IR" sz="2000" b="1" dirty="0" smtClean="0">
                <a:solidFill>
                  <a:srgbClr val="444444"/>
                </a:solidFill>
                <a:latin typeface="iransans"/>
                <a:cs typeface="B Nazanin" panose="00000400000000000000" pitchFamily="2" charset="-78"/>
              </a:rPr>
              <a:t>.</a:t>
            </a:r>
          </a:p>
          <a:p>
            <a:pPr algn="justLow" rtl="1" fontAlgn="base">
              <a:lnSpc>
                <a:spcPct val="150000"/>
              </a:lnSpc>
            </a:pPr>
            <a:endParaRPr lang="fa-IR" sz="1600" b="1" dirty="0">
              <a:solidFill>
                <a:srgbClr val="444444"/>
              </a:solidFill>
              <a:latin typeface="iransans"/>
              <a:cs typeface="B Nazanin" panose="00000400000000000000" pitchFamily="2" charset="-78"/>
            </a:endParaRPr>
          </a:p>
          <a:p>
            <a:pPr algn="justLow" rtl="1" fontAlgn="base">
              <a:lnSpc>
                <a:spcPct val="150000"/>
              </a:lnSpc>
            </a:pPr>
            <a:r>
              <a:rPr lang="fa-IR" sz="2000" b="1" dirty="0">
                <a:solidFill>
                  <a:srgbClr val="00B050"/>
                </a:solidFill>
                <a:latin typeface="iransans"/>
                <a:cs typeface="B Titr" panose="00000700000000000000" pitchFamily="2" charset="-78"/>
              </a:rPr>
              <a:t>3) تحلیل مسئله: </a:t>
            </a:r>
            <a:r>
              <a:rPr lang="fa-IR" sz="2000" b="1" dirty="0">
                <a:solidFill>
                  <a:srgbClr val="444444"/>
                </a:solidFill>
                <a:latin typeface="iransans"/>
                <a:cs typeface="B Nazanin" panose="00000400000000000000" pitchFamily="2" charset="-78"/>
              </a:rPr>
              <a:t>در این مرحله، فرد باید مسئله را به طور دقیق تجزیه و تحلیل کند. تحلیل مسئله شامل شناسایی عوامل و علل مسئله، تحلیل روابط بین عوامل و شناسایی الگوها و ترکیب‌های مختلف است</a:t>
            </a:r>
            <a:r>
              <a:rPr lang="fa-IR" sz="2000" b="1" dirty="0" smtClean="0">
                <a:solidFill>
                  <a:srgbClr val="444444"/>
                </a:solidFill>
                <a:latin typeface="iransans"/>
                <a:cs typeface="B Nazanin" panose="00000400000000000000" pitchFamily="2" charset="-78"/>
              </a:rPr>
              <a:t>.</a:t>
            </a:r>
            <a:endParaRPr lang="fa-IR" sz="2000" b="1" dirty="0">
              <a:solidFill>
                <a:srgbClr val="444444"/>
              </a:solidFill>
              <a:latin typeface="iransans"/>
              <a:cs typeface="B Nazanin" panose="00000400000000000000" pitchFamily="2" charset="-78"/>
            </a:endParaRPr>
          </a:p>
        </p:txBody>
      </p:sp>
    </p:spTree>
    <p:extLst>
      <p:ext uri="{BB962C8B-B14F-4D97-AF65-F5344CB8AC3E}">
        <p14:creationId xmlns:p14="http://schemas.microsoft.com/office/powerpoint/2010/main" val="4185912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800600" y="685800"/>
            <a:ext cx="4079963" cy="461665"/>
          </a:xfrm>
          <a:prstGeom prst="rect">
            <a:avLst/>
          </a:prstGeom>
        </p:spPr>
        <p:txBody>
          <a:bodyPr wrap="none">
            <a:spAutoFit/>
          </a:bodyPr>
          <a:lstStyle/>
          <a:p>
            <a:r>
              <a:rPr lang="fa-IR" sz="2400" b="1" dirty="0">
                <a:solidFill>
                  <a:srgbClr val="C00000"/>
                </a:solidFill>
                <a:latin typeface="body-font"/>
                <a:cs typeface="B Titr" panose="00000700000000000000" pitchFamily="2" charset="-78"/>
              </a:rPr>
              <a:t>آموزش مهارت حل مسئله به کودکان</a:t>
            </a:r>
            <a:endParaRPr lang="fa-IR" sz="2400" b="1" i="0" dirty="0">
              <a:solidFill>
                <a:srgbClr val="C00000"/>
              </a:solidFill>
              <a:effectLst/>
              <a:latin typeface="body-font"/>
              <a:cs typeface="B Titr" panose="00000700000000000000" pitchFamily="2" charset="-78"/>
            </a:endParaRPr>
          </a:p>
        </p:txBody>
      </p:sp>
      <p:sp>
        <p:nvSpPr>
          <p:cNvPr id="4" name="Rectangle 3"/>
          <p:cNvSpPr/>
          <p:nvPr/>
        </p:nvSpPr>
        <p:spPr>
          <a:xfrm>
            <a:off x="5783175" y="2209800"/>
            <a:ext cx="3116438" cy="3970318"/>
          </a:xfrm>
          <a:prstGeom prst="rect">
            <a:avLst/>
          </a:prstGeom>
        </p:spPr>
        <p:txBody>
          <a:bodyPr wrap="square">
            <a:spAutoFit/>
          </a:bodyPr>
          <a:lstStyle/>
          <a:p>
            <a:pPr algn="justLow" rtl="1"/>
            <a:r>
              <a:rPr lang="fa-IR" b="1" dirty="0">
                <a:solidFill>
                  <a:srgbClr val="2C2F34"/>
                </a:solidFill>
                <a:latin typeface="body-font"/>
                <a:cs typeface="B Nazanin" panose="00000400000000000000" pitchFamily="2" charset="-78"/>
              </a:rPr>
              <a:t>شاید مهم ترین مرحله کمک به یک کودک جهت حل مسائل خود، همین مرحله اول باشد، یعنی پذیرش گرم و بدون قید و شرط کودک، هنگامی که به ما مراجعه کرده است.</a:t>
            </a:r>
          </a:p>
          <a:p>
            <a:pPr algn="justLow" rtl="1"/>
            <a:r>
              <a:rPr lang="fa-IR" b="1" dirty="0">
                <a:solidFill>
                  <a:srgbClr val="2C2F34"/>
                </a:solidFill>
                <a:latin typeface="body-font"/>
                <a:cs typeface="B Nazanin" panose="00000400000000000000" pitchFamily="2" charset="-78"/>
              </a:rPr>
              <a:t>برخی از والدین زمانی که کودک به آنها مراجعه می کند تا مشکلش را مطرح کند با سردی برخورد می کنند. برخورد سرد به کودک این پیام را می دهد که مشکل تو به ما مربوط نیست. خودت یک فکری برای خودت بکن. این همه مشکل چرا برای خودت درست می کنی؟  چقدر ما را به دردسر می اندازی</a:t>
            </a:r>
            <a:r>
              <a:rPr lang="fa-IR" b="1" dirty="0" smtClean="0">
                <a:solidFill>
                  <a:srgbClr val="2C2F34"/>
                </a:solidFill>
                <a:latin typeface="body-font"/>
                <a:cs typeface="B Nazanin" panose="00000400000000000000" pitchFamily="2" charset="-78"/>
              </a:rPr>
              <a:t>؟</a:t>
            </a:r>
            <a:endParaRPr lang="fa-IR" b="1" dirty="0">
              <a:solidFill>
                <a:srgbClr val="2C2F34"/>
              </a:solidFill>
              <a:latin typeface="body-font"/>
              <a:cs typeface="B Nazanin" panose="00000400000000000000" pitchFamily="2" charset="-78"/>
            </a:endParaRPr>
          </a:p>
        </p:txBody>
      </p:sp>
      <p:sp>
        <p:nvSpPr>
          <p:cNvPr id="5" name="Round Diagonal Corner Rectangle 4"/>
          <p:cNvSpPr/>
          <p:nvPr/>
        </p:nvSpPr>
        <p:spPr>
          <a:xfrm>
            <a:off x="6270713" y="1450032"/>
            <a:ext cx="2590800" cy="607368"/>
          </a:xfrm>
          <a:prstGeom prst="round2DiagRect">
            <a:avLst/>
          </a:prstGeom>
          <a:ln>
            <a:noFill/>
          </a:ln>
        </p:spPr>
        <p:style>
          <a:lnRef idx="1">
            <a:schemeClr val="accent6"/>
          </a:lnRef>
          <a:fillRef idx="2">
            <a:schemeClr val="accent6"/>
          </a:fillRef>
          <a:effectRef idx="1">
            <a:schemeClr val="accent6"/>
          </a:effectRef>
          <a:fontRef idx="minor">
            <a:schemeClr val="dk1"/>
          </a:fontRef>
        </p:style>
        <p:txBody>
          <a:bodyPr rtlCol="1" anchor="ctr"/>
          <a:lstStyle/>
          <a:p>
            <a:pPr algn="ctr"/>
            <a:r>
              <a:rPr lang="fa-IR" b="1" dirty="0">
                <a:solidFill>
                  <a:srgbClr val="2C2F34"/>
                </a:solidFill>
                <a:latin typeface="body-font"/>
                <a:cs typeface="B Titr" panose="00000700000000000000" pitchFamily="2" charset="-78"/>
              </a:rPr>
              <a:t>مرحله اول : </a:t>
            </a:r>
            <a:r>
              <a:rPr lang="fa-IR" b="1" dirty="0">
                <a:solidFill>
                  <a:srgbClr val="993300"/>
                </a:solidFill>
                <a:latin typeface="body-font"/>
                <a:cs typeface="B Titr" panose="00000700000000000000" pitchFamily="2" charset="-78"/>
              </a:rPr>
              <a:t>پذیرش </a:t>
            </a:r>
            <a:r>
              <a:rPr lang="fa-IR" b="1" dirty="0" smtClean="0">
                <a:solidFill>
                  <a:srgbClr val="993300"/>
                </a:solidFill>
                <a:latin typeface="body-font"/>
                <a:cs typeface="B Titr" panose="00000700000000000000" pitchFamily="2" charset="-78"/>
              </a:rPr>
              <a:t>کودک</a:t>
            </a:r>
            <a:endParaRPr lang="fa-IR" dirty="0">
              <a:cs typeface="B Titr" panose="00000700000000000000" pitchFamily="2" charset="-78"/>
            </a:endParaRPr>
          </a:p>
        </p:txBody>
      </p:sp>
      <p:sp>
        <p:nvSpPr>
          <p:cNvPr id="6" name="Rectangle 5"/>
          <p:cNvSpPr/>
          <p:nvPr/>
        </p:nvSpPr>
        <p:spPr>
          <a:xfrm>
            <a:off x="457200" y="2209800"/>
            <a:ext cx="4572000" cy="3970318"/>
          </a:xfrm>
          <a:prstGeom prst="rect">
            <a:avLst/>
          </a:prstGeom>
          <a:solidFill>
            <a:schemeClr val="tx2">
              <a:lumMod val="20000"/>
              <a:lumOff val="80000"/>
            </a:schemeClr>
          </a:solidFill>
          <a:ln>
            <a:solidFill>
              <a:schemeClr val="tx1"/>
            </a:solidFill>
          </a:ln>
        </p:spPr>
        <p:txBody>
          <a:bodyPr>
            <a:spAutoFit/>
          </a:bodyPr>
          <a:lstStyle/>
          <a:p>
            <a:pPr algn="justLow" rtl="1"/>
            <a:r>
              <a:rPr lang="fa-IR" b="1" dirty="0" smtClean="0">
                <a:solidFill>
                  <a:srgbClr val="2C2F34"/>
                </a:solidFill>
                <a:latin typeface="body-font"/>
                <a:cs typeface="B Nazanin" panose="00000400000000000000" pitchFamily="2" charset="-78"/>
              </a:rPr>
              <a:t>۱- </a:t>
            </a:r>
            <a:r>
              <a:rPr lang="fa-IR" b="1" dirty="0">
                <a:solidFill>
                  <a:srgbClr val="2C2F34"/>
                </a:solidFill>
                <a:latin typeface="body-font"/>
                <a:cs typeface="B Nazanin" panose="00000400000000000000" pitchFamily="2" charset="-78"/>
              </a:rPr>
              <a:t>با روی باز از کودک استقبال کنید.</a:t>
            </a:r>
          </a:p>
          <a:p>
            <a:pPr algn="justLow" rtl="1"/>
            <a:r>
              <a:rPr lang="fa-IR" b="1" dirty="0">
                <a:solidFill>
                  <a:srgbClr val="2C2F34"/>
                </a:solidFill>
                <a:latin typeface="body-font"/>
                <a:cs typeface="B Nazanin" panose="00000400000000000000" pitchFamily="2" charset="-78"/>
              </a:rPr>
              <a:t>۲- با دقت به حرفهای کودک توجه کنید.</a:t>
            </a:r>
          </a:p>
          <a:p>
            <a:pPr algn="justLow" rtl="1"/>
            <a:r>
              <a:rPr lang="fa-IR" b="1" dirty="0">
                <a:solidFill>
                  <a:srgbClr val="2C2F34"/>
                </a:solidFill>
                <a:latin typeface="body-font"/>
                <a:cs typeface="B Nazanin" panose="00000400000000000000" pitchFamily="2" charset="-78"/>
              </a:rPr>
              <a:t>۳- ابتدا هیچ راه حل یا پیشنهادی ندهید.</a:t>
            </a:r>
          </a:p>
          <a:p>
            <a:pPr algn="justLow" rtl="1"/>
            <a:r>
              <a:rPr lang="fa-IR" b="1" dirty="0">
                <a:solidFill>
                  <a:srgbClr val="2C2F34"/>
                </a:solidFill>
                <a:latin typeface="body-font"/>
                <a:cs typeface="B Nazanin" panose="00000400000000000000" pitchFamily="2" charset="-78"/>
              </a:rPr>
              <a:t>۴- حرفها و جملات کودک را اصلاح نکنید.</a:t>
            </a:r>
          </a:p>
          <a:p>
            <a:pPr algn="justLow" rtl="1"/>
            <a:r>
              <a:rPr lang="fa-IR" b="1" dirty="0">
                <a:solidFill>
                  <a:srgbClr val="2C2F34"/>
                </a:solidFill>
                <a:latin typeface="body-font"/>
                <a:cs typeface="B Nazanin" panose="00000400000000000000" pitchFamily="2" charset="-78"/>
              </a:rPr>
              <a:t>۵- بگذارید کودک مشکل را با زبان خودش به طور کامل و آن‌طور که دوست دارد تعریف کند.</a:t>
            </a:r>
          </a:p>
          <a:p>
            <a:pPr algn="justLow" rtl="1"/>
            <a:r>
              <a:rPr lang="fa-IR" b="1" dirty="0">
                <a:solidFill>
                  <a:srgbClr val="2C2F34"/>
                </a:solidFill>
                <a:latin typeface="body-font"/>
                <a:cs typeface="B Nazanin" panose="00000400000000000000" pitchFamily="2" charset="-78"/>
              </a:rPr>
              <a:t>۶- با زبان بدن مثل سر تکان دادن و همینطور با کلمات خیلی کوتاه مثل اوم، خب، آها و … به کودک نشان دهید که به حرفهایش گوش می کنید.</a:t>
            </a:r>
          </a:p>
          <a:p>
            <a:pPr algn="justLow" rtl="1"/>
            <a:r>
              <a:rPr lang="fa-IR" b="1" dirty="0">
                <a:solidFill>
                  <a:srgbClr val="2C2F34"/>
                </a:solidFill>
                <a:latin typeface="body-font"/>
                <a:cs typeface="B Nazanin" panose="00000400000000000000" pitchFamily="2" charset="-78"/>
              </a:rPr>
              <a:t>۷- احساسات کودک را تایید کنید. یعنی اگر کودک نگران، غمگین و یا خشمگین است، احساسش را درک کنید و آن را بپذیرید. رد و نفی احساس کودک ممکن است او را گیج کند و فکر کند که آنچه احساس می کند غلط و نامطلوب است.</a:t>
            </a:r>
          </a:p>
        </p:txBody>
      </p:sp>
      <p:sp>
        <p:nvSpPr>
          <p:cNvPr id="7" name="Rectangle 6"/>
          <p:cNvSpPr/>
          <p:nvPr/>
        </p:nvSpPr>
        <p:spPr>
          <a:xfrm>
            <a:off x="457200" y="1355467"/>
            <a:ext cx="4572000" cy="646331"/>
          </a:xfrm>
          <a:prstGeom prst="rect">
            <a:avLst/>
          </a:prstGeom>
          <a:ln>
            <a:solidFill>
              <a:schemeClr val="tx1"/>
            </a:solidFill>
          </a:ln>
        </p:spPr>
        <p:txBody>
          <a:bodyPr>
            <a:spAutoFit/>
          </a:bodyPr>
          <a:lstStyle/>
          <a:p>
            <a:pPr algn="justLow" rtl="1"/>
            <a:r>
              <a:rPr lang="fa-IR" b="1" dirty="0">
                <a:solidFill>
                  <a:schemeClr val="accent1">
                    <a:lumMod val="75000"/>
                  </a:schemeClr>
                </a:solidFill>
                <a:latin typeface="body-font"/>
                <a:cs typeface="B Nazanin" panose="00000400000000000000" pitchFamily="2" charset="-78"/>
              </a:rPr>
              <a:t>بنابراین بهتر است وقتی کودک مشکلش را نزد شما (بعنوان والد) می آورد، این نکات را مد نظر داشته باشید:</a:t>
            </a:r>
          </a:p>
        </p:txBody>
      </p:sp>
    </p:spTree>
    <p:extLst>
      <p:ext uri="{BB962C8B-B14F-4D97-AF65-F5344CB8AC3E}">
        <p14:creationId xmlns:p14="http://schemas.microsoft.com/office/powerpoint/2010/main" val="116550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6d86bacfee5c507fadfbce8a10f1e3b4a4cead"/>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753</TotalTime>
  <Words>946</Words>
  <Application>Microsoft Office PowerPoint</Application>
  <PresentationFormat>On-screen Show (4:3)</PresentationFormat>
  <Paragraphs>68</Paragraphs>
  <Slides>11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11</vt:i4>
      </vt:variant>
    </vt:vector>
  </HeadingPairs>
  <TitlesOfParts>
    <vt:vector size="21" baseType="lpstr">
      <vt:lpstr>Arial</vt:lpstr>
      <vt:lpstr>B Nazanin</vt:lpstr>
      <vt:lpstr>B Titr</vt:lpstr>
      <vt:lpstr>body-font</vt:lpstr>
      <vt:lpstr>Calibri</vt:lpstr>
      <vt:lpstr>iransans</vt:lpstr>
      <vt:lpstr>my-font-regular</vt:lpstr>
      <vt:lpstr>Tw Cen MT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www.Ghalamo.com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www.Ghalamo.com;Mohammad</dc:creator>
  <dc:description>www.Ghalamo.com</dc:description>
  <cp:lastModifiedBy>mimasam</cp:lastModifiedBy>
  <cp:revision>113</cp:revision>
  <dcterms:created xsi:type="dcterms:W3CDTF">2012-11-22T11:43:17Z</dcterms:created>
  <dcterms:modified xsi:type="dcterms:W3CDTF">2024-06-14T17:22:00Z</dcterms:modified>
</cp:coreProperties>
</file>