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jpeg"/>
  <Override PartName="/ppt/notesSlides/notesSlide3.xml" ContentType="application/vnd.openxmlformats-officedocument.presentationml.notesSlide+xml"/>
  <Override PartName="/ppt/media/image5.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handoutMasterIdLst>
    <p:handoutMasterId r:id="rId15"/>
  </p:handoutMasterIdLst>
  <p:sldIdLst>
    <p:sldId id="256" r:id="rId2"/>
    <p:sldId id="260" r:id="rId3"/>
    <p:sldId id="295" r:id="rId4"/>
    <p:sldId id="311" r:id="rId5"/>
    <p:sldId id="315" r:id="rId6"/>
    <p:sldId id="297" r:id="rId7"/>
    <p:sldId id="262" r:id="rId8"/>
    <p:sldId id="263" r:id="rId9"/>
    <p:sldId id="300" r:id="rId10"/>
    <p:sldId id="265" r:id="rId11"/>
    <p:sldId id="317" r:id="rId12"/>
    <p:sldId id="308" r:id="rId1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035"/>
    <a:srgbClr val="3BA042"/>
    <a:srgbClr val="9B0F72"/>
    <a:srgbClr val="2C9543"/>
    <a:srgbClr val="FFF5D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97" autoAdjust="0"/>
    <p:restoredTop sz="94660"/>
  </p:normalViewPr>
  <p:slideViewPr>
    <p:cSldViewPr snapToGrid="0">
      <p:cViewPr varScale="1">
        <p:scale>
          <a:sx n="67" d="100"/>
          <a:sy n="67"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11158B09-FBED-4081-81FF-57D2CDBD1081}" type="datetimeFigureOut">
              <a:rPr lang="fa-IR" smtClean="0"/>
              <a:t>1445/12/17</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7B527660-C744-4032-A7D1-38217A64C029}" type="slidenum">
              <a:rPr lang="fa-IR" smtClean="0"/>
              <a:t>‹#›</a:t>
            </a:fld>
            <a:endParaRPr lang="fa-IR"/>
          </a:p>
        </p:txBody>
      </p:sp>
    </p:spTree>
    <p:extLst>
      <p:ext uri="{BB962C8B-B14F-4D97-AF65-F5344CB8AC3E}">
        <p14:creationId xmlns:p14="http://schemas.microsoft.com/office/powerpoint/2010/main" val="41702462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D784072-7C1F-458B-9651-36681184EADA}" type="datetimeFigureOut">
              <a:rPr lang="fa-IR" smtClean="0"/>
              <a:t>1445/12/17</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2EA3051-5327-4E02-B8D6-C1B779952F71}" type="slidenum">
              <a:rPr lang="fa-IR" smtClean="0"/>
              <a:t>‹#›</a:t>
            </a:fld>
            <a:endParaRPr lang="fa-IR"/>
          </a:p>
        </p:txBody>
      </p:sp>
    </p:spTree>
    <p:extLst>
      <p:ext uri="{BB962C8B-B14F-4D97-AF65-F5344CB8AC3E}">
        <p14:creationId xmlns:p14="http://schemas.microsoft.com/office/powerpoint/2010/main" val="2829003456"/>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3</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73591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4</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101328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5</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294266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6</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49250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7</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227904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8</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123279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9</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264511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10</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237417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2EA3051-5327-4E02-B8D6-C1B779952F71}" type="slidenum">
              <a:rPr lang="fa-IR" smtClean="0"/>
              <a:t>11</a:t>
            </a:fld>
            <a:endParaRPr lang="fa-IR"/>
          </a:p>
        </p:txBody>
      </p:sp>
      <p:sp>
        <p:nvSpPr>
          <p:cNvPr id="5" name="Footer Placeholder 4"/>
          <p:cNvSpPr>
            <a:spLocks noGrp="1"/>
          </p:cNvSpPr>
          <p:nvPr>
            <p:ph type="ftr" sz="quarter" idx="11"/>
          </p:nvPr>
        </p:nvSpPr>
        <p:spPr/>
        <p:txBody>
          <a:bodyPr/>
          <a:lstStyle/>
          <a:p>
            <a:endParaRPr lang="fa-IR"/>
          </a:p>
        </p:txBody>
      </p:sp>
    </p:spTree>
    <p:extLst>
      <p:ext uri="{BB962C8B-B14F-4D97-AF65-F5344CB8AC3E}">
        <p14:creationId xmlns:p14="http://schemas.microsoft.com/office/powerpoint/2010/main" val="371672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90294E-CB98-442B-B8A9-A66ABBE0FB3B}" type="datetime8">
              <a:rPr lang="fa-IR" smtClean="0"/>
              <a:t>24/ژوئن/23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143918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EE2CAD-11F9-4BB4-9C30-58183142A7CE}" type="datetime8">
              <a:rPr lang="fa-IR" smtClean="0"/>
              <a:t>24/ژوئن/23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429048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736E5-511C-46F9-8296-28C38AD5911A}" type="datetime8">
              <a:rPr lang="fa-IR" smtClean="0"/>
              <a:t>24/ژوئن/23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112916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6268A-64CB-4047-BE20-B0379A4F4C6C}" type="datetime8">
              <a:rPr lang="fa-IR" smtClean="0"/>
              <a:t>24/ژوئن/23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336561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45C80-D616-4E1A-85D7-57A46F0801DA}" type="datetime8">
              <a:rPr lang="fa-IR" smtClean="0"/>
              <a:t>24/ژوئن/23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412123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F55C18-6939-4826-B8C3-79BCE67C05C5}" type="datetime8">
              <a:rPr lang="fa-IR" smtClean="0"/>
              <a:t>24/ژوئن/23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357403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92722F-6399-49B6-9BE7-E805469889D2}" type="datetime8">
              <a:rPr lang="fa-IR" smtClean="0"/>
              <a:t>24/ژوئن/23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370237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17C335-3ACB-4B7C-AEDF-CEE6B50FF8A7}" type="datetime8">
              <a:rPr lang="fa-IR" smtClean="0"/>
              <a:t>24/ژوئن/23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72691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2E401-FC84-4684-9C1F-D2FEE0E320E8}" type="datetime8">
              <a:rPr lang="fa-IR" smtClean="0"/>
              <a:t>24/ژوئن/23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258117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8456B-3216-46DD-A9DA-1C12A8E77950}" type="datetime8">
              <a:rPr lang="fa-IR" smtClean="0"/>
              <a:t>24/ژوئن/23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280447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66453-DD17-428F-9F23-A613A1EDF9F4}" type="datetime8">
              <a:rPr lang="fa-IR" smtClean="0"/>
              <a:t>24/ژوئن/23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623296-37EA-4B60-8A15-CA0F6661DD72}" type="slidenum">
              <a:rPr lang="fa-IR" smtClean="0"/>
              <a:t>‹#›</a:t>
            </a:fld>
            <a:endParaRPr lang="fa-IR"/>
          </a:p>
        </p:txBody>
      </p:sp>
    </p:spTree>
    <p:extLst>
      <p:ext uri="{BB962C8B-B14F-4D97-AF65-F5344CB8AC3E}">
        <p14:creationId xmlns:p14="http://schemas.microsoft.com/office/powerpoint/2010/main" val="324200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B2924-F00E-4285-8DA1-3B0AF047BF47}" type="datetime8">
              <a:rPr lang="fa-IR" smtClean="0"/>
              <a:t>24/ژوئن/23</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23296-37EA-4B60-8A15-CA0F6661DD72}" type="slidenum">
              <a:rPr lang="fa-IR" smtClean="0"/>
              <a:t>‹#›</a:t>
            </a:fld>
            <a:endParaRPr lang="fa-IR"/>
          </a:p>
        </p:txBody>
      </p:sp>
    </p:spTree>
    <p:extLst>
      <p:ext uri="{BB962C8B-B14F-4D97-AF65-F5344CB8AC3E}">
        <p14:creationId xmlns:p14="http://schemas.microsoft.com/office/powerpoint/2010/main" val="300134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0238" y="357188"/>
            <a:ext cx="5429250" cy="2886075"/>
          </a:xfrm>
          <a:prstGeom prst="rect">
            <a:avLst/>
          </a:prstGeom>
          <a:ln>
            <a:noFill/>
          </a:ln>
          <a:effectLst>
            <a:softEdge rad="112500"/>
          </a:effectLst>
        </p:spPr>
      </p:pic>
      <p:sp>
        <p:nvSpPr>
          <p:cNvPr id="2" name="TextBox 1"/>
          <p:cNvSpPr txBox="1"/>
          <p:nvPr/>
        </p:nvSpPr>
        <p:spPr>
          <a:xfrm>
            <a:off x="1485901" y="2886075"/>
            <a:ext cx="5843587" cy="2169825"/>
          </a:xfrm>
          <a:prstGeom prst="rect">
            <a:avLst/>
          </a:prstGeom>
          <a:noFill/>
        </p:spPr>
        <p:txBody>
          <a:bodyPr wrap="square" rtlCol="1">
            <a:spAutoFit/>
          </a:bodyPr>
          <a:lstStyle/>
          <a:p>
            <a:pPr>
              <a:lnSpc>
                <a:spcPct val="200000"/>
              </a:lnSpc>
            </a:pPr>
            <a:r>
              <a:rPr lang="fa-IR" sz="3600" dirty="0" smtClean="0">
                <a:cs typeface="B Titr" panose="00000700000000000000" pitchFamily="2" charset="-78"/>
              </a:rPr>
              <a:t>تاثیر آموزش مهارت های اجتماعی </a:t>
            </a:r>
          </a:p>
          <a:p>
            <a:pPr algn="ctr">
              <a:lnSpc>
                <a:spcPct val="200000"/>
              </a:lnSpc>
            </a:pPr>
            <a:r>
              <a:rPr lang="fa-IR" sz="3600" dirty="0" smtClean="0">
                <a:cs typeface="B Titr" panose="00000700000000000000" pitchFamily="2" charset="-78"/>
              </a:rPr>
              <a:t>در دانش آموزان</a:t>
            </a:r>
            <a:endParaRPr lang="fa-IR" sz="3600" dirty="0">
              <a:cs typeface="B Titr" panose="00000700000000000000" pitchFamily="2" charset="-78"/>
            </a:endParaRPr>
          </a:p>
        </p:txBody>
      </p:sp>
      <p:grpSp>
        <p:nvGrpSpPr>
          <p:cNvPr id="7" name="Group 6"/>
          <p:cNvGrpSpPr/>
          <p:nvPr/>
        </p:nvGrpSpPr>
        <p:grpSpPr>
          <a:xfrm>
            <a:off x="427689" y="813454"/>
            <a:ext cx="7730473" cy="5708790"/>
            <a:chOff x="427689" y="813454"/>
            <a:chExt cx="7730473" cy="5708790"/>
          </a:xfrm>
        </p:grpSpPr>
        <p:cxnSp>
          <p:nvCxnSpPr>
            <p:cNvPr id="5" name="Straight Connector 4"/>
            <p:cNvCxnSpPr/>
            <p:nvPr/>
          </p:nvCxnSpPr>
          <p:spPr>
            <a:xfrm>
              <a:off x="757237" y="6522244"/>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427689" y="813454"/>
              <a:ext cx="0" cy="5349494"/>
            </a:xfrm>
            <a:prstGeom prst="line">
              <a:avLst/>
            </a:prstGeom>
            <a:ln w="38100"/>
            <a:effectLst>
              <a:outerShdw blurRad="50800" dist="38100" dir="2700000" algn="tl" rotWithShape="0">
                <a:prstClr val="black">
                  <a:alpha val="40000"/>
                </a:prstClr>
              </a:outerShdw>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417407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72993"/>
            <a:ext cx="8915400" cy="6392139"/>
            <a:chOff x="0" y="372993"/>
            <a:chExt cx="8915400" cy="6392139"/>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1" name="Double Wave 10"/>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18</a:t>
              </a:r>
              <a:endParaRPr lang="fa-IR" dirty="0"/>
            </a:p>
          </p:txBody>
        </p:sp>
        <p:sp>
          <p:nvSpPr>
            <p:cNvPr id="13" name="TextBox 12"/>
            <p:cNvSpPr txBox="1"/>
            <p:nvPr/>
          </p:nvSpPr>
          <p:spPr>
            <a:xfrm>
              <a:off x="2786062" y="1194740"/>
              <a:ext cx="5986463" cy="5009064"/>
            </a:xfrm>
            <a:prstGeom prst="rect">
              <a:avLst/>
            </a:prstGeom>
            <a:noFill/>
          </p:spPr>
          <p:txBody>
            <a:bodyPr wrap="square" rtlCol="1">
              <a:spAutoFit/>
            </a:bodyPr>
            <a:lstStyle/>
            <a:p>
              <a:pPr marL="285750" indent="-285750" algn="justLow">
                <a:lnSpc>
                  <a:spcPct val="200000"/>
                </a:lnSpc>
                <a:buFont typeface="Wingdings" panose="05000000000000000000" pitchFamily="2" charset="2"/>
                <a:buChar char="v"/>
              </a:pPr>
              <a:r>
                <a:rPr lang="fa-IR" b="1" dirty="0">
                  <a:cs typeface="B Nazanin" panose="00000400000000000000" pitchFamily="2" charset="-78"/>
                </a:rPr>
                <a:t>شروع مهارت‌های یادگیری دانش آموزان از خانواده </a:t>
              </a:r>
              <a:r>
                <a:rPr lang="fa-IR" b="1" dirty="0" smtClean="0">
                  <a:cs typeface="B Nazanin" panose="00000400000000000000" pitchFamily="2" charset="-78"/>
                </a:rPr>
                <a:t>انجام </a:t>
              </a:r>
              <a:r>
                <a:rPr lang="fa-IR" b="1" dirty="0">
                  <a:cs typeface="B Nazanin" panose="00000400000000000000" pitchFamily="2" charset="-78"/>
                </a:rPr>
                <a:t>می‌شود. مدارس نیز منبع مفیدی برای یادگیری مهارت‌های اجتماعی است. مهارت‌های اجتماعی که کودک لازم است فرا بگیرد در برگیرنده طیف وسیعی از توانایی‌های گروهی، از آغاز، حفظ و پایان یک مکالمه ساده تا تشخیص علائم ارتباط اجتماعی و حتی پیچیده‌ترین آن‌ها مثل، فرایند حل مشکل و تعارض‌های به وجود آمده است. والدین می‌توانند مهارت‌های اجتماعی دانش آموزان را با استفاده از روش‌های گوناگون مثل مدل سازی، نقش بازی کردن و اجرای نمایش و تمرین به فرزندانشان بیاموزند.</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019" t="18628" r="15921" b="15196"/>
            <a:stretch/>
          </p:blipFill>
          <p:spPr>
            <a:xfrm>
              <a:off x="495299" y="372993"/>
              <a:ext cx="2290763" cy="2286000"/>
            </a:xfrm>
            <a:prstGeom prst="rect">
              <a:avLst/>
            </a:prstGeom>
          </p:spPr>
        </p:pic>
      </p:grpSp>
      <p:sp>
        <p:nvSpPr>
          <p:cNvPr id="9" name="TextBox 8"/>
          <p:cNvSpPr txBox="1"/>
          <p:nvPr/>
        </p:nvSpPr>
        <p:spPr>
          <a:xfrm>
            <a:off x="2514599" y="262949"/>
            <a:ext cx="2371725" cy="646331"/>
          </a:xfrm>
          <a:prstGeom prst="rect">
            <a:avLst/>
          </a:prstGeom>
          <a:noFill/>
        </p:spPr>
        <p:txBody>
          <a:bodyPr wrap="square" rtlCol="1">
            <a:spAutoFit/>
          </a:bodyPr>
          <a:lstStyle/>
          <a:p>
            <a:pPr marL="457200" indent="-457200">
              <a:buFont typeface="Wingdings" panose="05000000000000000000" pitchFamily="2" charset="2"/>
              <a:buChar char="ü"/>
            </a:pPr>
            <a:r>
              <a:rPr lang="fa-IR" sz="3600" dirty="0" smtClean="0">
                <a:solidFill>
                  <a:srgbClr val="9B0F72"/>
                </a:solidFill>
                <a:cs typeface="B Titr" panose="00000700000000000000" pitchFamily="2" charset="-78"/>
              </a:rPr>
              <a:t>خانواده</a:t>
            </a:r>
            <a:endParaRPr lang="fa-IR" sz="3600" dirty="0">
              <a:solidFill>
                <a:srgbClr val="9B0F72"/>
              </a:solidFill>
              <a:cs typeface="B Titr" panose="00000700000000000000" pitchFamily="2" charset="-78"/>
            </a:endParaRPr>
          </a:p>
        </p:txBody>
      </p:sp>
      <p:sp>
        <p:nvSpPr>
          <p:cNvPr id="4" name="TextBox 3"/>
          <p:cNvSpPr txBox="1"/>
          <p:nvPr/>
        </p:nvSpPr>
        <p:spPr>
          <a:xfrm>
            <a:off x="4929187" y="324505"/>
            <a:ext cx="3986213" cy="523220"/>
          </a:xfrm>
          <a:prstGeom prst="rect">
            <a:avLst/>
          </a:prstGeom>
          <a:noFill/>
        </p:spPr>
        <p:txBody>
          <a:bodyPr wrap="square" rtlCol="1">
            <a:spAutoFit/>
          </a:bodyPr>
          <a:lstStyle/>
          <a:p>
            <a:pPr algn="ctr"/>
            <a:r>
              <a:rPr lang="fa-IR" sz="2800" dirty="0" smtClean="0">
                <a:cs typeface="B Titr" panose="00000700000000000000" pitchFamily="2" charset="-78"/>
              </a:rPr>
              <a:t>عوامل موثر در اجتماعی شدن </a:t>
            </a:r>
            <a:endParaRPr lang="fa-IR" sz="2800" dirty="0">
              <a:cs typeface="B Titr" panose="00000700000000000000" pitchFamily="2" charset="-78"/>
            </a:endParaRPr>
          </a:p>
        </p:txBody>
      </p:sp>
    </p:spTree>
    <p:extLst>
      <p:ext uri="{BB962C8B-B14F-4D97-AF65-F5344CB8AC3E}">
        <p14:creationId xmlns:p14="http://schemas.microsoft.com/office/powerpoint/2010/main" val="334403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07169"/>
            <a:ext cx="8929693" cy="6572250"/>
            <a:chOff x="0" y="192882"/>
            <a:chExt cx="8929693" cy="6572250"/>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25" t="10294" r="14952" b="10049"/>
            <a:stretch/>
          </p:blipFill>
          <p:spPr>
            <a:xfrm>
              <a:off x="0" y="192882"/>
              <a:ext cx="2595847" cy="2899142"/>
            </a:xfrm>
            <a:prstGeom prst="rect">
              <a:avLst/>
            </a:prstGeom>
          </p:spPr>
        </p:pic>
        <p:sp>
          <p:nvSpPr>
            <p:cNvPr id="12" name="TextBox 11"/>
            <p:cNvSpPr txBox="1"/>
            <p:nvPr/>
          </p:nvSpPr>
          <p:spPr>
            <a:xfrm>
              <a:off x="3786189" y="372993"/>
              <a:ext cx="5129212" cy="523220"/>
            </a:xfrm>
            <a:prstGeom prst="rect">
              <a:avLst/>
            </a:prstGeom>
            <a:noFill/>
          </p:spPr>
          <p:txBody>
            <a:bodyPr wrap="square" rtlCol="1">
              <a:spAutoFit/>
            </a:bodyPr>
            <a:lstStyle/>
            <a:p>
              <a:r>
                <a:rPr lang="fa-IR" sz="2800" dirty="0" smtClean="0">
                  <a:solidFill>
                    <a:srgbClr val="C00000"/>
                  </a:solidFill>
                  <a:cs typeface="B Titr" panose="00000700000000000000" pitchFamily="2" charset="-78"/>
                </a:rPr>
                <a:t>* نکته 1</a:t>
              </a:r>
              <a:endParaRPr lang="fa-IR" sz="2800" dirty="0">
                <a:solidFill>
                  <a:srgbClr val="C00000"/>
                </a:solidFill>
                <a:cs typeface="B Titr" panose="00000700000000000000" pitchFamily="2" charset="-78"/>
              </a:endParaRPr>
            </a:p>
          </p:txBody>
        </p:sp>
        <p:sp>
          <p:nvSpPr>
            <p:cNvPr id="13" name="TextBox 12"/>
            <p:cNvSpPr txBox="1"/>
            <p:nvPr/>
          </p:nvSpPr>
          <p:spPr>
            <a:xfrm>
              <a:off x="2595847" y="1442398"/>
              <a:ext cx="6122121" cy="461665"/>
            </a:xfrm>
            <a:prstGeom prst="rect">
              <a:avLst/>
            </a:prstGeom>
            <a:noFill/>
          </p:spPr>
          <p:txBody>
            <a:bodyPr wrap="square" rtlCol="1">
              <a:spAutoFit/>
            </a:bodyPr>
            <a:lstStyle/>
            <a:p>
              <a:r>
                <a:rPr lang="fa-IR" sz="2400" b="1" dirty="0">
                  <a:solidFill>
                    <a:srgbClr val="7030A0"/>
                  </a:solidFill>
                  <a:cs typeface="B Titr" panose="00000700000000000000" pitchFamily="2" charset="-78"/>
                </a:rPr>
                <a:t>تعامل های پرتنش و گفتگوهای </a:t>
              </a:r>
              <a:r>
                <a:rPr lang="fa-IR" sz="2400" b="1" dirty="0" smtClean="0">
                  <a:solidFill>
                    <a:srgbClr val="7030A0"/>
                  </a:solidFill>
                  <a:cs typeface="B Titr" panose="00000700000000000000" pitchFamily="2" charset="-78"/>
                </a:rPr>
                <a:t>دشوار</a:t>
              </a:r>
              <a:endParaRPr lang="fa-IR" sz="2400" b="1" dirty="0">
                <a:solidFill>
                  <a:srgbClr val="7030A0"/>
                </a:solidFill>
                <a:cs typeface="B Titr" panose="00000700000000000000" pitchFamily="2" charset="-78"/>
              </a:endParaRPr>
            </a:p>
          </p:txBody>
        </p:sp>
        <p:sp>
          <p:nvSpPr>
            <p:cNvPr id="9" name="Double Wave 8"/>
            <p:cNvSpPr/>
            <p:nvPr/>
          </p:nvSpPr>
          <p:spPr>
            <a:xfrm>
              <a:off x="8115306"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23</a:t>
              </a:r>
              <a:endParaRPr lang="fa-IR" dirty="0"/>
            </a:p>
          </p:txBody>
        </p:sp>
      </p:grpSp>
      <p:sp>
        <p:nvSpPr>
          <p:cNvPr id="4" name="Round Diagonal Corner Rectangle 3"/>
          <p:cNvSpPr/>
          <p:nvPr/>
        </p:nvSpPr>
        <p:spPr>
          <a:xfrm>
            <a:off x="2395744" y="2057400"/>
            <a:ext cx="6322224" cy="4257675"/>
          </a:xfrm>
          <a:prstGeom prst="round2DiagRect">
            <a:avLst/>
          </a:prstGeom>
          <a:solidFill>
            <a:srgbClr val="C50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lnSpc>
                <a:spcPct val="150000"/>
              </a:lnSpc>
            </a:pPr>
            <a:r>
              <a:rPr lang="fa-IR" b="1" dirty="0">
                <a:cs typeface="B Nazanin" panose="00000400000000000000" pitchFamily="2" charset="-78"/>
              </a:rPr>
              <a:t>ارتباط با دیگران لزوماً کاری ساده و پیش‌پاافتاده نیست. گاهی اوقات گفتگوها بسیار دشوار می‌شود. در حدی که ممکن است روزها به یک موضوع فکر کنید و در پی روشی باشید که حرفی را «با کمترین تنش و دردسر» و «به امید نتیجه ی بهتر» به طرف مقابل بگویید.</a:t>
            </a:r>
          </a:p>
          <a:p>
            <a:pPr algn="justLow">
              <a:lnSpc>
                <a:spcPct val="150000"/>
              </a:lnSpc>
            </a:pPr>
            <a:r>
              <a:rPr lang="fa-IR" b="1" dirty="0">
                <a:cs typeface="B Nazanin" panose="00000400000000000000" pitchFamily="2" charset="-78"/>
              </a:rPr>
              <a:t>گفتگوهای دیگری هم هستند که در این حد چالش‌برانگیز نیستند، اما اگر حواس‌مان نباشد و اصول و قواعد گفتگو را بلد نباشیم، ممکن است جرقه‌ای برای شکل‌گیری تنش باشند. حتماً خود شما هم این تجربه را داشته‌اید که یک جمله ی ظاهراً معمولی که به کسی گفته‌اید یا از کسی شنیده‌اید، به ناراحتی‌ها و دل‌گیری‌هایی رسیده که مدت‌ها ادامه داشته است.</a:t>
            </a:r>
          </a:p>
          <a:p>
            <a:pPr algn="ctr"/>
            <a:endParaRPr lang="fa-IR" dirty="0"/>
          </a:p>
        </p:txBody>
      </p:sp>
    </p:spTree>
    <p:extLst>
      <p:ext uri="{BB962C8B-B14F-4D97-AF65-F5344CB8AC3E}">
        <p14:creationId xmlns:p14="http://schemas.microsoft.com/office/powerpoint/2010/main" val="211514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689" y="408756"/>
            <a:ext cx="8217109" cy="6113488"/>
            <a:chOff x="427689" y="408756"/>
            <a:chExt cx="8217109" cy="6113488"/>
          </a:xfrm>
        </p:grpSpPr>
        <p:cxnSp>
          <p:nvCxnSpPr>
            <p:cNvPr id="5" name="Straight Connector 4"/>
            <p:cNvCxnSpPr/>
            <p:nvPr/>
          </p:nvCxnSpPr>
          <p:spPr>
            <a:xfrm>
              <a:off x="757237" y="6522244"/>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427689" y="813454"/>
              <a:ext cx="0" cy="5349494"/>
            </a:xfrm>
            <a:prstGeom prst="line">
              <a:avLst/>
            </a:prstGeom>
            <a:ln w="38100"/>
            <a:effectLst>
              <a:outerShdw blurRad="50800" dist="38100" dir="2700000" algn="tl" rotWithShape="0">
                <a:prstClr val="black">
                  <a:alpha val="40000"/>
                </a:prstClr>
              </a:outerShdw>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8644798" y="813454"/>
              <a:ext cx="0" cy="5349494"/>
            </a:xfrm>
            <a:prstGeom prst="line">
              <a:avLst/>
            </a:prstGeom>
            <a:ln w="38100"/>
            <a:effectLst>
              <a:outerShdw blurRad="50800" dist="38100" dir="2700000" algn="tl" rotWithShape="0">
                <a:prstClr val="black">
                  <a:alpha val="40000"/>
                </a:prstClr>
              </a:outerShdw>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757237" y="408756"/>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grpSp>
      <p:sp>
        <p:nvSpPr>
          <p:cNvPr id="9" name="TextBox 8"/>
          <p:cNvSpPr txBox="1"/>
          <p:nvPr/>
        </p:nvSpPr>
        <p:spPr>
          <a:xfrm>
            <a:off x="5572125" y="1087368"/>
            <a:ext cx="2371725" cy="523220"/>
          </a:xfrm>
          <a:prstGeom prst="rect">
            <a:avLst/>
          </a:prstGeom>
          <a:noFill/>
        </p:spPr>
        <p:txBody>
          <a:bodyPr wrap="square" rtlCol="1">
            <a:spAutoFit/>
          </a:bodyPr>
          <a:lstStyle/>
          <a:p>
            <a:r>
              <a:rPr lang="fa-IR" sz="2800" dirty="0" smtClean="0">
                <a:cs typeface="B Titr" panose="00000700000000000000" pitchFamily="2" charset="-78"/>
              </a:rPr>
              <a:t>منابع</a:t>
            </a:r>
            <a:endParaRPr lang="fa-IR" sz="2800" dirty="0">
              <a:cs typeface="B Titr" panose="00000700000000000000" pitchFamily="2" charset="-78"/>
            </a:endParaRPr>
          </a:p>
        </p:txBody>
      </p:sp>
      <p:sp>
        <p:nvSpPr>
          <p:cNvPr id="2" name="TextBox 1"/>
          <p:cNvSpPr txBox="1"/>
          <p:nvPr/>
        </p:nvSpPr>
        <p:spPr>
          <a:xfrm>
            <a:off x="1600200" y="2104533"/>
            <a:ext cx="6343650" cy="1304203"/>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fa-IR" b="1" dirty="0" smtClean="0">
                <a:solidFill>
                  <a:srgbClr val="7030A0"/>
                </a:solidFill>
                <a:cs typeface="B Nazanin" panose="00000400000000000000" pitchFamily="2" charset="-78"/>
              </a:rPr>
              <a:t>آموزش مهارت های اجتماعی – فاطمه ملامحمدی</a:t>
            </a:r>
          </a:p>
          <a:p>
            <a:pPr marL="285750" indent="-285750">
              <a:lnSpc>
                <a:spcPct val="150000"/>
              </a:lnSpc>
              <a:buFont typeface="Arial" panose="020B0604020202020204" pitchFamily="34" charset="0"/>
              <a:buChar char="•"/>
            </a:pPr>
            <a:r>
              <a:rPr lang="fa-IR" b="1" dirty="0" smtClean="0">
                <a:solidFill>
                  <a:srgbClr val="7030A0"/>
                </a:solidFill>
                <a:cs typeface="B Nazanin" panose="00000400000000000000" pitchFamily="2" charset="-78"/>
              </a:rPr>
              <a:t>سایت مرکز تحقیقات علوم پزشکی</a:t>
            </a:r>
          </a:p>
          <a:p>
            <a:pPr marL="285750" indent="-285750">
              <a:lnSpc>
                <a:spcPct val="150000"/>
              </a:lnSpc>
              <a:buFont typeface="Arial" panose="020B0604020202020204" pitchFamily="34" charset="0"/>
              <a:buChar char="•"/>
            </a:pPr>
            <a:endParaRPr lang="fa-IR" b="1" dirty="0">
              <a:solidFill>
                <a:srgbClr val="7030A0"/>
              </a:solidFill>
              <a:cs typeface="B Nazanin" panose="00000400000000000000" pitchFamily="2" charset="-78"/>
            </a:endParaRPr>
          </a:p>
        </p:txBody>
      </p:sp>
    </p:spTree>
    <p:extLst>
      <p:ext uri="{BB962C8B-B14F-4D97-AF65-F5344CB8AC3E}">
        <p14:creationId xmlns:p14="http://schemas.microsoft.com/office/powerpoint/2010/main" val="3752785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689" y="408756"/>
            <a:ext cx="8217109" cy="6113488"/>
            <a:chOff x="427689" y="408756"/>
            <a:chExt cx="8217109" cy="6113488"/>
          </a:xfrm>
        </p:grpSpPr>
        <p:cxnSp>
          <p:nvCxnSpPr>
            <p:cNvPr id="5" name="Straight Connector 4"/>
            <p:cNvCxnSpPr/>
            <p:nvPr/>
          </p:nvCxnSpPr>
          <p:spPr>
            <a:xfrm>
              <a:off x="757237" y="6522244"/>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427689" y="813454"/>
              <a:ext cx="0" cy="5349494"/>
            </a:xfrm>
            <a:prstGeom prst="line">
              <a:avLst/>
            </a:prstGeom>
            <a:ln w="38100"/>
            <a:effectLst>
              <a:outerShdw blurRad="50800" dist="38100" dir="2700000" algn="tl" rotWithShape="0">
                <a:prstClr val="black">
                  <a:alpha val="40000"/>
                </a:prstClr>
              </a:outerShdw>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8644798" y="813454"/>
              <a:ext cx="0" cy="5349494"/>
            </a:xfrm>
            <a:prstGeom prst="line">
              <a:avLst/>
            </a:prstGeom>
            <a:ln w="38100"/>
            <a:effectLst>
              <a:outerShdw blurRad="50800" dist="38100" dir="2700000" algn="tl" rotWithShape="0">
                <a:prstClr val="black">
                  <a:alpha val="40000"/>
                </a:prstClr>
              </a:outerShdw>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757237" y="408756"/>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grpSp>
      <p:sp>
        <p:nvSpPr>
          <p:cNvPr id="9" name="Rectangle 8"/>
          <p:cNvSpPr/>
          <p:nvPr/>
        </p:nvSpPr>
        <p:spPr>
          <a:xfrm>
            <a:off x="1593974" y="604689"/>
            <a:ext cx="6456040" cy="5940088"/>
          </a:xfrm>
          <a:prstGeom prst="rect">
            <a:avLst/>
          </a:prstGeom>
        </p:spPr>
        <p:txBody>
          <a:bodyPr wrap="square">
            <a:spAutoFit/>
          </a:bodyPr>
          <a:lstStyle/>
          <a:p>
            <a:pPr algn="just" rtl="1"/>
            <a:r>
              <a:rPr lang="fa-IR" sz="2000" b="1" dirty="0">
                <a:solidFill>
                  <a:srgbClr val="000000"/>
                </a:solidFill>
                <a:cs typeface="B Titr" panose="00000700000000000000" pitchFamily="2" charset="-78"/>
              </a:rPr>
              <a:t>فهرست </a:t>
            </a:r>
            <a:r>
              <a:rPr lang="fa-IR" sz="2000" b="1" dirty="0" smtClean="0">
                <a:solidFill>
                  <a:srgbClr val="000000"/>
                </a:solidFill>
                <a:cs typeface="B Titr" panose="00000700000000000000" pitchFamily="2" charset="-78"/>
              </a:rPr>
              <a:t>:</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چکیده</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مقدمه</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تاریخچه </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مهارت اجتماعی چیست </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اجزاء تشکیل دهنده مهارت اجتماعی</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ضرورت های مهارت اجتماعی</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علل ضعف در مهارت های اجتماعی</a:t>
            </a:r>
          </a:p>
          <a:p>
            <a:pPr marL="1200150" lvl="2" indent="-285750">
              <a:buFont typeface="Arial" panose="020B0604020202020204" pitchFamily="34" charset="0"/>
              <a:buChar char="•"/>
            </a:pPr>
            <a:r>
              <a:rPr lang="fa-IR" sz="2000" b="1" dirty="0" smtClean="0">
                <a:solidFill>
                  <a:srgbClr val="000000"/>
                </a:solidFill>
                <a:cs typeface="B Nazanin" panose="00000400000000000000" pitchFamily="2" charset="-78"/>
              </a:rPr>
              <a:t>افراد با مهارت اجتماعی ضعیف</a:t>
            </a:r>
          </a:p>
          <a:p>
            <a:pPr marL="1200150" lvl="2" indent="-285750">
              <a:buFont typeface="Arial" panose="020B0604020202020204" pitchFamily="34" charset="0"/>
              <a:buChar char="•"/>
            </a:pPr>
            <a:r>
              <a:rPr lang="fa-IR" sz="2000" b="1" dirty="0" smtClean="0">
                <a:solidFill>
                  <a:srgbClr val="000000"/>
                </a:solidFill>
                <a:cs typeface="B Nazanin" panose="00000400000000000000" pitchFamily="2" charset="-78"/>
              </a:rPr>
              <a:t>افراد با مهارت اجتماعی قوی</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انواع مهارت های اجتماعی</a:t>
            </a:r>
          </a:p>
          <a:p>
            <a:pPr marL="1200150" lvl="2" indent="-285750">
              <a:buFont typeface="Arial" panose="020B0604020202020204" pitchFamily="34" charset="0"/>
              <a:buChar char="•"/>
            </a:pPr>
            <a:r>
              <a:rPr lang="fa-IR" sz="2000" b="1" dirty="0" smtClean="0">
                <a:solidFill>
                  <a:srgbClr val="000000"/>
                </a:solidFill>
                <a:cs typeface="B Nazanin" panose="00000400000000000000" pitchFamily="2" charset="-78"/>
              </a:rPr>
              <a:t>مهارت های اجتماعی اولیه</a:t>
            </a:r>
          </a:p>
          <a:p>
            <a:pPr marL="1200150" lvl="2" indent="-285750">
              <a:buFont typeface="Arial" panose="020B0604020202020204" pitchFamily="34" charset="0"/>
              <a:buChar char="•"/>
            </a:pPr>
            <a:r>
              <a:rPr lang="fa-IR" sz="2000" b="1" dirty="0" smtClean="0">
                <a:solidFill>
                  <a:srgbClr val="000000"/>
                </a:solidFill>
                <a:cs typeface="B Nazanin" panose="00000400000000000000" pitchFamily="2" charset="-78"/>
              </a:rPr>
              <a:t>مهارت های اجتماعی پیچیده</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روش هایی جهت تقویت مهارت های اجتماعی</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تاثیر مهارت های اجتماعی در دانش آموزان</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عوامل موثر در اجتماعی شدن</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نتیجه گیری</a:t>
            </a:r>
          </a:p>
          <a:p>
            <a:pPr marL="742950" lvl="1" indent="-285750" algn="r" rtl="1">
              <a:buFont typeface="Arial" panose="020B0604020202020204" pitchFamily="34" charset="0"/>
              <a:buChar char="•"/>
            </a:pPr>
            <a:r>
              <a:rPr lang="fa-IR" sz="2000" b="1" dirty="0" smtClean="0">
                <a:solidFill>
                  <a:srgbClr val="000000"/>
                </a:solidFill>
                <a:cs typeface="B Nazanin" panose="00000400000000000000" pitchFamily="2" charset="-78"/>
              </a:rPr>
              <a:t>منابع</a:t>
            </a:r>
          </a:p>
          <a:p>
            <a:pPr lvl="1" algn="r" rtl="1"/>
            <a:endParaRPr lang="fa-IR" sz="2000" b="1" dirty="0" smtClean="0">
              <a:solidFill>
                <a:srgbClr val="000000"/>
              </a:solidFill>
              <a:cs typeface="B Nazanin" panose="00000400000000000000" pitchFamily="2" charset="-78"/>
            </a:endParaRPr>
          </a:p>
        </p:txBody>
      </p:sp>
    </p:spTree>
    <p:extLst>
      <p:ext uri="{BB962C8B-B14F-4D97-AF65-F5344CB8AC3E}">
        <p14:creationId xmlns:p14="http://schemas.microsoft.com/office/powerpoint/2010/main" val="175544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72993"/>
            <a:ext cx="8915400" cy="6392139"/>
            <a:chOff x="0" y="372993"/>
            <a:chExt cx="8915400" cy="6392139"/>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4557713" y="372993"/>
              <a:ext cx="4357687" cy="492443"/>
            </a:xfrm>
            <a:prstGeom prst="rect">
              <a:avLst/>
            </a:prstGeom>
            <a:noFill/>
          </p:spPr>
          <p:txBody>
            <a:bodyPr wrap="square" rtlCol="1">
              <a:spAutoFit/>
            </a:bodyPr>
            <a:lstStyle/>
            <a:p>
              <a:r>
                <a:rPr lang="fa-IR" sz="2600" dirty="0" smtClean="0">
                  <a:cs typeface="B Titr" panose="00000700000000000000" pitchFamily="2" charset="-78"/>
                </a:rPr>
                <a:t>مقدمه</a:t>
              </a:r>
              <a:endParaRPr lang="fa-IR" sz="2600" dirty="0">
                <a:cs typeface="B Titr" panose="00000700000000000000" pitchFamily="2" charset="-78"/>
              </a:endParaRPr>
            </a:p>
          </p:txBody>
        </p:sp>
        <p:sp>
          <p:nvSpPr>
            <p:cNvPr id="13" name="TextBox 12"/>
            <p:cNvSpPr txBox="1"/>
            <p:nvPr/>
          </p:nvSpPr>
          <p:spPr>
            <a:xfrm>
              <a:off x="2828925" y="1271320"/>
              <a:ext cx="5943600" cy="5032147"/>
            </a:xfrm>
            <a:prstGeom prst="rect">
              <a:avLst/>
            </a:prstGeom>
            <a:noFill/>
          </p:spPr>
          <p:txBody>
            <a:bodyPr wrap="square" rtlCol="1">
              <a:spAutoFit/>
            </a:bodyPr>
            <a:lstStyle/>
            <a:p>
              <a:pPr algn="justLow">
                <a:lnSpc>
                  <a:spcPct val="150000"/>
                </a:lnSpc>
              </a:pPr>
              <a:r>
                <a:rPr lang="fa-IR" b="1" dirty="0" smtClean="0">
                  <a:cs typeface="B Nazanin" panose="00000400000000000000" pitchFamily="2" charset="-78"/>
                </a:rPr>
                <a:t>مهارت‌های </a:t>
              </a:r>
              <a:r>
                <a:rPr lang="fa-IR" b="1" dirty="0">
                  <a:cs typeface="B Nazanin" panose="00000400000000000000" pitchFamily="2" charset="-78"/>
                </a:rPr>
                <a:t>اجتماعی به آن دسته از مهارت هایی گفته می شود که ما در تعاملات میان فردی خود به کار می بریم. لذا از طریق ارتباط با دیگران و ارتباط اجتماعی است که می توانیم با دیگران تعامل داشته و رفتارها، مهارت‌ها و توانایی‌های لازم برای زندگی را کسب کنیم</a:t>
              </a:r>
              <a:r>
                <a:rPr lang="fa-IR" b="1" dirty="0" smtClean="0">
                  <a:cs typeface="B Nazanin" panose="00000400000000000000" pitchFamily="2" charset="-78"/>
                </a:rPr>
                <a:t>.</a:t>
              </a:r>
            </a:p>
            <a:p>
              <a:pPr algn="justLow">
                <a:lnSpc>
                  <a:spcPct val="150000"/>
                </a:lnSpc>
              </a:pPr>
              <a:r>
                <a:rPr lang="fa-IR" b="1" dirty="0">
                  <a:cs typeface="B Nazanin" panose="00000400000000000000" pitchFamily="2" charset="-78"/>
                </a:rPr>
                <a:t>کسب مهارت‌های اجتماعی یکی از عناصر اساسی اجتماعی شدن انسان در تمامی فرهنگ ها به حساب می آید.</a:t>
              </a:r>
            </a:p>
            <a:p>
              <a:pPr algn="justLow">
                <a:lnSpc>
                  <a:spcPct val="150000"/>
                </a:lnSpc>
              </a:pPr>
              <a:r>
                <a:rPr lang="fa-IR" sz="1700" b="1" dirty="0" smtClean="0">
                  <a:cs typeface="B Nazanin" panose="00000400000000000000" pitchFamily="2" charset="-78"/>
                </a:rPr>
                <a:t>احساس </a:t>
              </a:r>
              <a:r>
                <a:rPr lang="fa-IR" sz="1700" b="1" dirty="0">
                  <a:cs typeface="B Nazanin" panose="00000400000000000000" pitchFamily="2" charset="-78"/>
                </a:rPr>
                <a:t>نیاز به آموزش فراگیری مهارت های اجتماعی ریشه در این واقعیت دارد که دانش آموزان نیاز به خودشناسی برای خدمت به جامعه خود را دارند.</a:t>
              </a:r>
            </a:p>
            <a:p>
              <a:pPr algn="justLow">
                <a:lnSpc>
                  <a:spcPct val="150000"/>
                </a:lnSpc>
              </a:pPr>
              <a:r>
                <a:rPr lang="fa-IR" b="1" dirty="0" smtClean="0">
                  <a:solidFill>
                    <a:srgbClr val="C00000"/>
                  </a:solidFill>
                  <a:cs typeface="B Nazanin" panose="00000400000000000000" pitchFamily="2" charset="-78"/>
                </a:rPr>
                <a:t>آموزش </a:t>
              </a:r>
              <a:r>
                <a:rPr lang="fa-IR" b="1" dirty="0">
                  <a:solidFill>
                    <a:srgbClr val="C00000"/>
                  </a:solidFill>
                  <a:cs typeface="B Nazanin" panose="00000400000000000000" pitchFamily="2" charset="-78"/>
                </a:rPr>
                <a:t>مهارت های اجتماعی در مدارس سبب می شود تا دانش آموزان اصول و قواعد زندگی در اجتماع را فرا گرفته و با هنجارهای صحیح اجتماعی آشنا شوند و ارزش ها اجتماعی را درک کرده و برای پایبندی به آنها تلاش کند</a:t>
              </a:r>
              <a:r>
                <a:rPr lang="fa-IR" b="1" dirty="0" smtClean="0">
                  <a:solidFill>
                    <a:srgbClr val="C00000"/>
                  </a:solidFill>
                  <a:cs typeface="B Nazanin" panose="00000400000000000000" pitchFamily="2" charset="-78"/>
                </a:rPr>
                <a:t>.</a:t>
              </a:r>
              <a:endParaRPr lang="fa-IR" b="1" dirty="0">
                <a:solidFill>
                  <a:srgbClr val="C00000"/>
                </a:solidFill>
                <a:cs typeface="B Nazanin" panose="00000400000000000000" pitchFamily="2" charset="-78"/>
              </a:endParaRPr>
            </a:p>
          </p:txBody>
        </p:sp>
        <p:sp>
          <p:nvSpPr>
            <p:cNvPr id="9" name="Double Wave 8"/>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2</a:t>
              </a:r>
              <a:endParaRPr lang="fa-IR" dirty="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83" y="-220167"/>
            <a:ext cx="3463429" cy="3463429"/>
          </a:xfrm>
          <a:prstGeom prst="rect">
            <a:avLst/>
          </a:prstGeom>
        </p:spPr>
      </p:pic>
    </p:spTree>
    <p:extLst>
      <p:ext uri="{BB962C8B-B14F-4D97-AF65-F5344CB8AC3E}">
        <p14:creationId xmlns:p14="http://schemas.microsoft.com/office/powerpoint/2010/main" val="4091764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4306"/>
            <a:ext cx="8915400" cy="6600826"/>
            <a:chOff x="0" y="164306"/>
            <a:chExt cx="8915400" cy="6600826"/>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2828925" y="1374279"/>
              <a:ext cx="5943600" cy="3370153"/>
            </a:xfrm>
            <a:prstGeom prst="rect">
              <a:avLst/>
            </a:prstGeom>
            <a:noFill/>
          </p:spPr>
          <p:txBody>
            <a:bodyPr wrap="square" rtlCol="1">
              <a:spAutoFit/>
            </a:bodyPr>
            <a:lstStyle/>
            <a:p>
              <a:pPr algn="justLow">
                <a:lnSpc>
                  <a:spcPct val="150000"/>
                </a:lnSpc>
              </a:pPr>
              <a:r>
                <a:rPr lang="fa-IR" sz="2400" b="1" dirty="0" smtClean="0">
                  <a:solidFill>
                    <a:srgbClr val="C00000"/>
                  </a:solidFill>
                  <a:cs typeface="B Nazanin" panose="00000400000000000000" pitchFamily="2" charset="-78"/>
                </a:rPr>
                <a:t>مهارت های اجتماعی یکی از مهارت های 10 گانه زندگی است .  شامل ارتباطات کلامی و غیرکلامی مانند </a:t>
              </a:r>
              <a:r>
                <a:rPr lang="fa-IR" sz="2400" b="1" u="sng" dirty="0" smtClean="0">
                  <a:solidFill>
                    <a:srgbClr val="C00000"/>
                  </a:solidFill>
                  <a:cs typeface="B Nazanin" panose="00000400000000000000" pitchFamily="2" charset="-78"/>
                </a:rPr>
                <a:t>گفتار</a:t>
              </a:r>
              <a:r>
                <a:rPr lang="fa-IR" sz="2400" b="1" u="sng" dirty="0">
                  <a:solidFill>
                    <a:srgbClr val="C00000"/>
                  </a:solidFill>
                  <a:cs typeface="B Nazanin" panose="00000400000000000000" pitchFamily="2" charset="-78"/>
                </a:rPr>
                <a:t>، ژست، حالت چهره و زبان بدن </a:t>
              </a:r>
              <a:r>
                <a:rPr lang="fa-IR" sz="2400" b="1" dirty="0">
                  <a:solidFill>
                    <a:srgbClr val="C00000"/>
                  </a:solidFill>
                  <a:cs typeface="B Nazanin" panose="00000400000000000000" pitchFamily="2" charset="-78"/>
                </a:rPr>
                <a:t>هستند. </a:t>
              </a:r>
              <a:r>
                <a:rPr lang="fa-IR" sz="2400" b="1" dirty="0" smtClean="0">
                  <a:cs typeface="B Nazanin" panose="00000400000000000000" pitchFamily="2" charset="-78"/>
                </a:rPr>
                <a:t>اگر </a:t>
              </a:r>
              <a:r>
                <a:rPr lang="fa-IR" sz="2400" b="1" dirty="0">
                  <a:cs typeface="B Nazanin" panose="00000400000000000000" pitchFamily="2" charset="-78"/>
                </a:rPr>
                <a:t>فردی از نحوه رفتار در موقعیتهای اجتماعی آگاهی داشته باشد و هنگام برقراری ارتباط با دیگران قوانین ارتباطی را درک کند، مهارتهای اجتماعی قوی دارد.</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25" t="10294" r="14952" b="10049"/>
            <a:stretch/>
          </p:blipFill>
          <p:spPr>
            <a:xfrm>
              <a:off x="283156" y="164306"/>
              <a:ext cx="2545769" cy="2843213"/>
            </a:xfrm>
            <a:prstGeom prst="rect">
              <a:avLst/>
            </a:prstGeom>
          </p:spPr>
        </p:pic>
        <p:sp>
          <p:nvSpPr>
            <p:cNvPr id="9" name="Double Wave 8"/>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a:t>
              </a:r>
              <a:endParaRPr lang="fa-IR" dirty="0"/>
            </a:p>
          </p:txBody>
        </p:sp>
      </p:grpSp>
      <p:sp>
        <p:nvSpPr>
          <p:cNvPr id="10" name="TextBox 9"/>
          <p:cNvSpPr txBox="1"/>
          <p:nvPr/>
        </p:nvSpPr>
        <p:spPr>
          <a:xfrm>
            <a:off x="5815013" y="372993"/>
            <a:ext cx="3100387" cy="523220"/>
          </a:xfrm>
          <a:prstGeom prst="rect">
            <a:avLst/>
          </a:prstGeom>
          <a:noFill/>
        </p:spPr>
        <p:txBody>
          <a:bodyPr wrap="square" rtlCol="1">
            <a:spAutoFit/>
          </a:bodyPr>
          <a:lstStyle/>
          <a:p>
            <a:r>
              <a:rPr lang="fa-IR" sz="2800" dirty="0" smtClean="0">
                <a:cs typeface="B Titr" panose="00000700000000000000" pitchFamily="2" charset="-78"/>
              </a:rPr>
              <a:t>در نتیجه میتوان گفت :</a:t>
            </a:r>
            <a:endParaRPr lang="fa-IR" sz="2800" dirty="0">
              <a:cs typeface="B Titr" panose="00000700000000000000" pitchFamily="2" charset="-78"/>
            </a:endParaRPr>
          </a:p>
        </p:txBody>
      </p:sp>
      <p:pic>
        <p:nvPicPr>
          <p:cNvPr id="5" name="Picture 4"/>
          <p:cNvPicPr>
            <a:picLocks noChangeAspect="1"/>
          </p:cNvPicPr>
          <p:nvPr/>
        </p:nvPicPr>
        <p:blipFill>
          <a:blip r:embed="rId4"/>
          <a:stretch>
            <a:fillRect/>
          </a:stretch>
        </p:blipFill>
        <p:spPr>
          <a:xfrm>
            <a:off x="3300413" y="4250770"/>
            <a:ext cx="3671887" cy="2232959"/>
          </a:xfrm>
          <a:prstGeom prst="rect">
            <a:avLst/>
          </a:prstGeom>
        </p:spPr>
      </p:pic>
    </p:spTree>
    <p:extLst>
      <p:ext uri="{BB962C8B-B14F-4D97-AF65-F5344CB8AC3E}">
        <p14:creationId xmlns:p14="http://schemas.microsoft.com/office/powerpoint/2010/main" val="130575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372993"/>
            <a:ext cx="8915401" cy="6392139"/>
            <a:chOff x="0" y="372993"/>
            <a:chExt cx="8915401" cy="6392139"/>
          </a:xfrm>
        </p:grpSpPr>
        <p:cxnSp>
          <p:nvCxnSpPr>
            <p:cNvPr id="12" name="Straight Connector 11"/>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5" name="Double Wave 14"/>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6</a:t>
              </a:r>
              <a:endParaRPr lang="fa-IR" dirty="0"/>
            </a:p>
          </p:txBody>
        </p:sp>
        <p:sp>
          <p:nvSpPr>
            <p:cNvPr id="16" name="TextBox 15"/>
            <p:cNvSpPr txBox="1"/>
            <p:nvPr/>
          </p:nvSpPr>
          <p:spPr>
            <a:xfrm>
              <a:off x="3671889" y="372993"/>
              <a:ext cx="5243512" cy="461665"/>
            </a:xfrm>
            <a:prstGeom prst="rect">
              <a:avLst/>
            </a:prstGeom>
            <a:noFill/>
          </p:spPr>
          <p:txBody>
            <a:bodyPr wrap="square" rtlCol="1">
              <a:spAutoFit/>
            </a:bodyPr>
            <a:lstStyle/>
            <a:p>
              <a:r>
                <a:rPr lang="fa-IR" sz="2400" dirty="0">
                  <a:cs typeface="B Titr" panose="00000700000000000000" pitchFamily="2" charset="-78"/>
                </a:rPr>
                <a:t>اجزاء تشکیل دهنده مهارت های اجتماعی</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9019" t="18628" r="15921" b="15196"/>
            <a:stretch/>
          </p:blipFill>
          <p:spPr>
            <a:xfrm>
              <a:off x="495299" y="372993"/>
              <a:ext cx="2290763" cy="2286000"/>
            </a:xfrm>
            <a:prstGeom prst="rect">
              <a:avLst/>
            </a:prstGeom>
          </p:spPr>
        </p:pic>
      </p:grpSp>
      <p:sp>
        <p:nvSpPr>
          <p:cNvPr id="4" name="Rectangle 3"/>
          <p:cNvSpPr/>
          <p:nvPr/>
        </p:nvSpPr>
        <p:spPr>
          <a:xfrm>
            <a:off x="2786062" y="1257100"/>
            <a:ext cx="5986463" cy="5043688"/>
          </a:xfrm>
          <a:prstGeom prst="rect">
            <a:avLst/>
          </a:prstGeom>
        </p:spPr>
        <p:txBody>
          <a:bodyPr wrap="square">
            <a:spAutoFit/>
          </a:bodyPr>
          <a:lstStyle/>
          <a:p>
            <a:pPr algn="justLow">
              <a:lnSpc>
                <a:spcPct val="150000"/>
              </a:lnSpc>
            </a:pPr>
            <a:r>
              <a:rPr lang="fa-IR" b="1" dirty="0">
                <a:solidFill>
                  <a:srgbClr val="9B0F72"/>
                </a:solidFill>
                <a:latin typeface="Vazir"/>
                <a:cs typeface="B Nazanin" panose="00000400000000000000" pitchFamily="2" charset="-78"/>
              </a:rPr>
              <a:t>1- مهارت های ارتباطی: </a:t>
            </a:r>
            <a:r>
              <a:rPr lang="fa-IR" dirty="0">
                <a:solidFill>
                  <a:srgbClr val="000000"/>
                </a:solidFill>
                <a:latin typeface="Vazir"/>
                <a:cs typeface="B Nazanin" panose="00000400000000000000" pitchFamily="2" charset="-78"/>
              </a:rPr>
              <a:t>مهارتهای کلامی، غیر کلامی، مهارت های اولیه در برقراری ارتباط، ارتباط با غریبه ها، برقراری دوستی</a:t>
            </a:r>
          </a:p>
          <a:p>
            <a:pPr algn="justLow">
              <a:lnSpc>
                <a:spcPct val="150000"/>
              </a:lnSpc>
            </a:pPr>
            <a:r>
              <a:rPr lang="fa-IR" b="1" dirty="0">
                <a:solidFill>
                  <a:srgbClr val="9B0F72"/>
                </a:solidFill>
                <a:latin typeface="Vazir"/>
                <a:cs typeface="B Nazanin" panose="00000400000000000000" pitchFamily="2" charset="-78"/>
              </a:rPr>
              <a:t>2- مهارت های جرات ورزی:</a:t>
            </a:r>
            <a:r>
              <a:rPr lang="fa-IR" dirty="0">
                <a:solidFill>
                  <a:srgbClr val="000000"/>
                </a:solidFill>
                <a:latin typeface="Vazir"/>
                <a:cs typeface="B Nazanin" panose="00000400000000000000" pitchFamily="2" charset="-78"/>
              </a:rPr>
              <a:t> مهارتهای مربوط به توانایی “نه” گفتن، بیان نیازهای خود، شناسایی حقوق خود و دیگران، بیان خشم، انتقاد کردن، انتقاد پذیری، پذیرش محاسن خود، بیان احساسات و عقاید خود، تعریف و قدردانی از دیگران</a:t>
            </a:r>
          </a:p>
          <a:p>
            <a:pPr algn="justLow">
              <a:lnSpc>
                <a:spcPct val="150000"/>
              </a:lnSpc>
            </a:pPr>
            <a:r>
              <a:rPr lang="fa-IR" b="1" dirty="0">
                <a:solidFill>
                  <a:srgbClr val="9B0F72"/>
                </a:solidFill>
                <a:latin typeface="Vazir"/>
                <a:cs typeface="B Nazanin" panose="00000400000000000000" pitchFamily="2" charset="-78"/>
              </a:rPr>
              <a:t>3- مهارت های مربوط به پرورش حس همکاری، مسئولیت پذیری و نوع دوستی:</a:t>
            </a:r>
            <a:r>
              <a:rPr lang="fa-IR" dirty="0">
                <a:solidFill>
                  <a:srgbClr val="000000"/>
                </a:solidFill>
                <a:latin typeface="Vazir"/>
                <a:cs typeface="B Nazanin" panose="00000400000000000000" pitchFamily="2" charset="-78"/>
              </a:rPr>
              <a:t> مهارت های مربوط به همکاری در مدرسه، همکاری در منزل و همکاری در اجتماع</a:t>
            </a:r>
          </a:p>
          <a:p>
            <a:pPr algn="justLow">
              <a:lnSpc>
                <a:spcPct val="150000"/>
              </a:lnSpc>
            </a:pPr>
            <a:r>
              <a:rPr lang="fa-IR" b="1" dirty="0">
                <a:solidFill>
                  <a:srgbClr val="9B0F72"/>
                </a:solidFill>
                <a:latin typeface="Vazir"/>
                <a:cs typeface="B Nazanin" panose="00000400000000000000" pitchFamily="2" charset="-78"/>
              </a:rPr>
              <a:t>4- مهارت های خود گردانی:</a:t>
            </a:r>
            <a:r>
              <a:rPr lang="fa-IR" dirty="0">
                <a:solidFill>
                  <a:srgbClr val="9B0F72"/>
                </a:solidFill>
                <a:latin typeface="Vazir"/>
                <a:cs typeface="B Nazanin" panose="00000400000000000000" pitchFamily="2" charset="-78"/>
              </a:rPr>
              <a:t> </a:t>
            </a:r>
            <a:r>
              <a:rPr lang="fa-IR" dirty="0">
                <a:solidFill>
                  <a:srgbClr val="000000"/>
                </a:solidFill>
                <a:latin typeface="Vazir"/>
                <a:cs typeface="B Nazanin" panose="00000400000000000000" pitchFamily="2" charset="-78"/>
              </a:rPr>
              <a:t>مهارت های مراقبت از خود ، هویت یابی، مطالعه و اداره امور مالی خویش</a:t>
            </a:r>
          </a:p>
          <a:p>
            <a:pPr algn="justLow">
              <a:lnSpc>
                <a:spcPct val="150000"/>
              </a:lnSpc>
            </a:pPr>
            <a:r>
              <a:rPr lang="fa-IR" b="1" dirty="0">
                <a:solidFill>
                  <a:srgbClr val="9B0F72"/>
                </a:solidFill>
                <a:latin typeface="Vazir"/>
                <a:cs typeface="B Nazanin" panose="00000400000000000000" pitchFamily="2" charset="-78"/>
              </a:rPr>
              <a:t>5- مهارت های درک اجتماعی و شناسایی ارزش های جامعه:</a:t>
            </a:r>
            <a:r>
              <a:rPr lang="fa-IR" dirty="0">
                <a:solidFill>
                  <a:srgbClr val="9B0F72"/>
                </a:solidFill>
                <a:latin typeface="Vazir"/>
                <a:cs typeface="B Nazanin" panose="00000400000000000000" pitchFamily="2" charset="-78"/>
              </a:rPr>
              <a:t> </a:t>
            </a:r>
            <a:r>
              <a:rPr lang="fa-IR" dirty="0">
                <a:solidFill>
                  <a:srgbClr val="000000"/>
                </a:solidFill>
                <a:latin typeface="Vazir"/>
                <a:cs typeface="B Nazanin" panose="00000400000000000000" pitchFamily="2" charset="-78"/>
              </a:rPr>
              <a:t>مهارت های مربوط به درک اجتماعی و مهارت های مربوط به شناسایی ارزش های جامعه</a:t>
            </a:r>
            <a:endParaRPr lang="fa-IR" b="0" i="0" dirty="0">
              <a:solidFill>
                <a:srgbClr val="000000"/>
              </a:solidFill>
              <a:effectLst/>
              <a:latin typeface="Vazir"/>
              <a:cs typeface="B Nazanin" panose="00000400000000000000" pitchFamily="2" charset="-78"/>
            </a:endParaRPr>
          </a:p>
        </p:txBody>
      </p:sp>
    </p:spTree>
    <p:extLst>
      <p:ext uri="{BB962C8B-B14F-4D97-AF65-F5344CB8AC3E}">
        <p14:creationId xmlns:p14="http://schemas.microsoft.com/office/powerpoint/2010/main" val="700562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4306"/>
            <a:ext cx="8915402" cy="6600826"/>
            <a:chOff x="0" y="164306"/>
            <a:chExt cx="8915402" cy="6600826"/>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4629150" y="372993"/>
              <a:ext cx="4286252" cy="492443"/>
            </a:xfrm>
            <a:prstGeom prst="rect">
              <a:avLst/>
            </a:prstGeom>
            <a:noFill/>
          </p:spPr>
          <p:txBody>
            <a:bodyPr wrap="square" rtlCol="1">
              <a:spAutoFit/>
            </a:bodyPr>
            <a:lstStyle/>
            <a:p>
              <a:r>
                <a:rPr lang="fa-IR" sz="2600" dirty="0" smtClean="0">
                  <a:cs typeface="B Titr" panose="00000700000000000000" pitchFamily="2" charset="-78"/>
                </a:rPr>
                <a:t>علل ضعف در مهارت های اجتماعی</a:t>
              </a:r>
              <a:endParaRPr lang="fa-IR" sz="2600" dirty="0">
                <a:cs typeface="B Titr" panose="00000700000000000000" pitchFamily="2" charset="-78"/>
              </a:endParaRPr>
            </a:p>
          </p:txBody>
        </p:sp>
        <p:sp>
          <p:nvSpPr>
            <p:cNvPr id="13" name="TextBox 12"/>
            <p:cNvSpPr txBox="1"/>
            <p:nvPr/>
          </p:nvSpPr>
          <p:spPr>
            <a:xfrm>
              <a:off x="3500438" y="1585913"/>
              <a:ext cx="5272087" cy="338554"/>
            </a:xfrm>
            <a:prstGeom prst="rect">
              <a:avLst/>
            </a:prstGeom>
            <a:noFill/>
          </p:spPr>
          <p:txBody>
            <a:bodyPr wrap="square" rtlCol="1">
              <a:spAutoFit/>
            </a:bodyPr>
            <a:lstStyle/>
            <a:p>
              <a:r>
                <a:rPr lang="fa-IR" sz="1600" dirty="0" smtClean="0">
                  <a:solidFill>
                    <a:srgbClr val="9B0F72"/>
                  </a:solidFill>
                  <a:cs typeface="B Titr" panose="00000700000000000000" pitchFamily="2" charset="-78"/>
                </a:rPr>
                <a:t>برخی از علل </a:t>
              </a:r>
              <a:r>
                <a:rPr lang="fa-IR" sz="1600" dirty="0">
                  <a:solidFill>
                    <a:srgbClr val="9B0F72"/>
                  </a:solidFill>
                  <a:cs typeface="B Titr" panose="00000700000000000000" pitchFamily="2" charset="-78"/>
                </a:rPr>
                <a:t>ضعف در مهارت‌های اجتماعی </a:t>
              </a:r>
              <a:r>
                <a:rPr lang="fa-IR" sz="1600" dirty="0" smtClean="0">
                  <a:solidFill>
                    <a:srgbClr val="9B0F72"/>
                  </a:solidFill>
                  <a:cs typeface="B Titr" panose="00000700000000000000" pitchFamily="2" charset="-78"/>
                </a:rPr>
                <a:t>این </a:t>
              </a:r>
              <a:r>
                <a:rPr lang="fa-IR" sz="1600" dirty="0">
                  <a:solidFill>
                    <a:srgbClr val="9B0F72"/>
                  </a:solidFill>
                  <a:cs typeface="B Titr" panose="00000700000000000000" pitchFamily="2" charset="-78"/>
                </a:rPr>
                <a:t>چنین بیان </a:t>
              </a:r>
              <a:r>
                <a:rPr lang="fa-IR" sz="1600" dirty="0" smtClean="0">
                  <a:solidFill>
                    <a:srgbClr val="9B0F72"/>
                  </a:solidFill>
                  <a:cs typeface="B Titr" panose="00000700000000000000" pitchFamily="2" charset="-78"/>
                </a:rPr>
                <a:t>شده است :</a:t>
              </a:r>
              <a:r>
                <a:rPr lang="fa-IR" sz="1600" dirty="0">
                  <a:solidFill>
                    <a:srgbClr val="9B0F72"/>
                  </a:solidFill>
                  <a:cs typeface="B Titr" panose="00000700000000000000" pitchFamily="2" charset="-78"/>
                </a:rPr>
                <a:t> </a:t>
              </a:r>
              <a:endParaRPr lang="fa-IR" sz="1600" b="1" dirty="0">
                <a:solidFill>
                  <a:srgbClr val="9B0F72"/>
                </a:solidFill>
                <a:cs typeface="B Titr" panose="00000700000000000000" pitchFamily="2"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25" t="10294" r="14952" b="10049"/>
            <a:stretch/>
          </p:blipFill>
          <p:spPr>
            <a:xfrm>
              <a:off x="283156" y="164306"/>
              <a:ext cx="2545769" cy="2843213"/>
            </a:xfrm>
            <a:prstGeom prst="rect">
              <a:avLst/>
            </a:prstGeom>
          </p:spPr>
        </p:pic>
        <p:sp>
          <p:nvSpPr>
            <p:cNvPr id="9" name="Double Wave 8"/>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8</a:t>
              </a:r>
              <a:endParaRPr lang="fa-IR" dirty="0"/>
            </a:p>
          </p:txBody>
        </p:sp>
      </p:grpSp>
      <p:sp>
        <p:nvSpPr>
          <p:cNvPr id="4" name="TextBox 3"/>
          <p:cNvSpPr txBox="1"/>
          <p:nvPr/>
        </p:nvSpPr>
        <p:spPr>
          <a:xfrm>
            <a:off x="2828925" y="2243138"/>
            <a:ext cx="5943600" cy="3416320"/>
          </a:xfrm>
          <a:prstGeom prst="rect">
            <a:avLst/>
          </a:prstGeom>
          <a:noFill/>
        </p:spPr>
        <p:txBody>
          <a:bodyPr wrap="square" rtlCol="1">
            <a:spAutoFit/>
          </a:bodyPr>
          <a:lstStyle/>
          <a:p>
            <a:pPr marL="342900" indent="-342900" algn="justLow">
              <a:lnSpc>
                <a:spcPct val="150000"/>
              </a:lnSpc>
              <a:buFont typeface="+mj-lt"/>
              <a:buAutoNum type="arabicPeriod"/>
            </a:pPr>
            <a:r>
              <a:rPr lang="fa-IR" b="1" dirty="0" smtClean="0">
                <a:cs typeface="B Nazanin" panose="00000400000000000000" pitchFamily="2" charset="-78"/>
              </a:rPr>
              <a:t>برخی </a:t>
            </a:r>
            <a:r>
              <a:rPr lang="fa-IR" b="1" dirty="0">
                <a:cs typeface="B Nazanin" panose="00000400000000000000" pitchFamily="2" charset="-78"/>
              </a:rPr>
              <a:t>افراد به دلیل نداشتن الگوی مناسب یاد نگرفته اند احساساتشان را بیان کنند. </a:t>
            </a:r>
            <a:endParaRPr lang="fa-IR" b="1" dirty="0" smtClean="0">
              <a:cs typeface="B Nazanin" panose="00000400000000000000" pitchFamily="2" charset="-78"/>
            </a:endParaRPr>
          </a:p>
          <a:p>
            <a:pPr marL="342900" indent="-342900" algn="justLow">
              <a:lnSpc>
                <a:spcPct val="150000"/>
              </a:lnSpc>
              <a:buFont typeface="+mj-lt"/>
              <a:buAutoNum type="arabicPeriod"/>
            </a:pPr>
            <a:r>
              <a:rPr lang="fa-IR" b="1" dirty="0" smtClean="0">
                <a:cs typeface="B Nazanin" panose="00000400000000000000" pitchFamily="2" charset="-78"/>
              </a:rPr>
              <a:t>فقدان </a:t>
            </a:r>
            <a:r>
              <a:rPr lang="fa-IR" b="1" dirty="0">
                <a:cs typeface="B Nazanin" panose="00000400000000000000" pitchFamily="2" charset="-78"/>
              </a:rPr>
              <a:t>شایستگی اجتماعی وقتی برای اولین بار در عملکرد اجتماعی فرد رخ می دهد ممکن است اساس پیشرفت و نقص و ناتوانی فرد را در موقعیت‌های دیگر اجتماعی به وجود آورد. </a:t>
            </a:r>
            <a:endParaRPr lang="fa-IR" b="1" dirty="0" smtClean="0">
              <a:cs typeface="B Nazanin" panose="00000400000000000000" pitchFamily="2" charset="-78"/>
            </a:endParaRPr>
          </a:p>
          <a:p>
            <a:pPr marL="342900" indent="-342900" algn="justLow">
              <a:lnSpc>
                <a:spcPct val="150000"/>
              </a:lnSpc>
              <a:buFont typeface="+mj-lt"/>
              <a:buAutoNum type="arabicPeriod"/>
            </a:pPr>
            <a:r>
              <a:rPr lang="fa-IR" b="1" dirty="0" smtClean="0">
                <a:cs typeface="B Nazanin" panose="00000400000000000000" pitchFamily="2" charset="-78"/>
              </a:rPr>
              <a:t>استرس‌های </a:t>
            </a:r>
            <a:r>
              <a:rPr lang="fa-IR" b="1" dirty="0">
                <a:cs typeface="B Nazanin" panose="00000400000000000000" pitchFamily="2" charset="-78"/>
              </a:rPr>
              <a:t>محیطی و تغییرات ناگهانی که در محیط اجتماعی فرد رخ می دهند منجر به بازداری می‌شود و فرد را از نفوذ و رسیدن به اهداف شخصی محروم می‌کند </a:t>
            </a:r>
            <a:r>
              <a:rPr lang="fa-IR" b="1" dirty="0" smtClean="0">
                <a:cs typeface="B Nazanin" panose="00000400000000000000" pitchFamily="2" charset="-78"/>
              </a:rPr>
              <a:t>.</a:t>
            </a:r>
          </a:p>
        </p:txBody>
      </p:sp>
    </p:spTree>
    <p:extLst>
      <p:ext uri="{BB962C8B-B14F-4D97-AF65-F5344CB8AC3E}">
        <p14:creationId xmlns:p14="http://schemas.microsoft.com/office/powerpoint/2010/main" val="190134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72993"/>
            <a:ext cx="8915401" cy="6392139"/>
            <a:chOff x="0" y="372993"/>
            <a:chExt cx="8915401" cy="6392139"/>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1" name="Double Wave 10"/>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10</a:t>
              </a:r>
              <a:endParaRPr lang="fa-IR" dirty="0"/>
            </a:p>
          </p:txBody>
        </p:sp>
        <p:sp>
          <p:nvSpPr>
            <p:cNvPr id="12" name="TextBox 11"/>
            <p:cNvSpPr txBox="1"/>
            <p:nvPr/>
          </p:nvSpPr>
          <p:spPr>
            <a:xfrm>
              <a:off x="3843338" y="372993"/>
              <a:ext cx="5072063" cy="461665"/>
            </a:xfrm>
            <a:prstGeom prst="rect">
              <a:avLst/>
            </a:prstGeom>
            <a:noFill/>
          </p:spPr>
          <p:txBody>
            <a:bodyPr wrap="square" rtlCol="1">
              <a:spAutoFit/>
            </a:bodyPr>
            <a:lstStyle/>
            <a:p>
              <a:r>
                <a:rPr lang="fa-IR" sz="2400" dirty="0" smtClean="0">
                  <a:cs typeface="B Titr" panose="00000700000000000000" pitchFamily="2" charset="-78"/>
                </a:rPr>
                <a:t>انواع مهارت های اجتماعی</a:t>
              </a:r>
              <a:endParaRPr lang="fa-IR" sz="2400" dirty="0">
                <a:cs typeface="B Titr" panose="00000700000000000000" pitchFamily="2" charset="-78"/>
              </a:endParaRPr>
            </a:p>
          </p:txBody>
        </p:sp>
        <p:sp>
          <p:nvSpPr>
            <p:cNvPr id="13" name="TextBox 12"/>
            <p:cNvSpPr txBox="1"/>
            <p:nvPr/>
          </p:nvSpPr>
          <p:spPr>
            <a:xfrm>
              <a:off x="3500438" y="1585913"/>
              <a:ext cx="5272087" cy="1154162"/>
            </a:xfrm>
            <a:prstGeom prst="rect">
              <a:avLst/>
            </a:prstGeom>
            <a:noFill/>
          </p:spPr>
          <p:txBody>
            <a:bodyPr wrap="square" rtlCol="1">
              <a:spAutoFit/>
            </a:bodyPr>
            <a:lstStyle/>
            <a:p>
              <a:pPr marL="342900" indent="-342900">
                <a:lnSpc>
                  <a:spcPct val="150000"/>
                </a:lnSpc>
                <a:buFont typeface="+mj-lt"/>
                <a:buAutoNum type="arabicPeriod"/>
              </a:pPr>
              <a:r>
                <a:rPr lang="fa-IR" sz="2400" b="1" dirty="0">
                  <a:cs typeface="B Nazanin" panose="00000400000000000000" pitchFamily="2" charset="-78"/>
                </a:rPr>
                <a:t>مهارت های اجتماعی اولیه (پایه‌) </a:t>
              </a:r>
              <a:endParaRPr lang="fa-IR" sz="2400" b="1" dirty="0" smtClean="0">
                <a:cs typeface="B Nazanin" panose="00000400000000000000" pitchFamily="2" charset="-78"/>
              </a:endParaRPr>
            </a:p>
            <a:p>
              <a:pPr marL="342900" indent="-342900">
                <a:lnSpc>
                  <a:spcPct val="150000"/>
                </a:lnSpc>
                <a:buFont typeface="+mj-lt"/>
                <a:buAutoNum type="arabicPeriod"/>
              </a:pPr>
              <a:r>
                <a:rPr lang="fa-IR" sz="2400" b="1" dirty="0" smtClean="0">
                  <a:cs typeface="B Nazanin" panose="00000400000000000000" pitchFamily="2" charset="-78"/>
                </a:rPr>
                <a:t>مهارت </a:t>
              </a:r>
              <a:r>
                <a:rPr lang="fa-IR" sz="2400" b="1" dirty="0">
                  <a:cs typeface="B Nazanin" panose="00000400000000000000" pitchFamily="2" charset="-78"/>
                </a:rPr>
                <a:t>های اجتماعی پیچیده.</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019" t="18628" r="15921" b="15196"/>
            <a:stretch/>
          </p:blipFill>
          <p:spPr>
            <a:xfrm>
              <a:off x="495299" y="372993"/>
              <a:ext cx="2290763" cy="2286000"/>
            </a:xfrm>
            <a:prstGeom prst="rect">
              <a:avLst/>
            </a:prstGeom>
          </p:spPr>
        </p:pic>
      </p:grpSp>
      <p:pic>
        <p:nvPicPr>
          <p:cNvPr id="4" name="Picture 3"/>
          <p:cNvPicPr>
            <a:picLocks noChangeAspect="1"/>
          </p:cNvPicPr>
          <p:nvPr/>
        </p:nvPicPr>
        <p:blipFill>
          <a:blip r:embed="rId4"/>
          <a:stretch>
            <a:fillRect/>
          </a:stretch>
        </p:blipFill>
        <p:spPr>
          <a:xfrm>
            <a:off x="1962150" y="2821567"/>
            <a:ext cx="5210176" cy="3479221"/>
          </a:xfrm>
          <a:prstGeom prst="rect">
            <a:avLst/>
          </a:prstGeom>
          <a:ln>
            <a:noFill/>
          </a:ln>
          <a:effectLst>
            <a:softEdge rad="112500"/>
          </a:effectLst>
        </p:spPr>
      </p:pic>
    </p:spTree>
    <p:extLst>
      <p:ext uri="{BB962C8B-B14F-4D97-AF65-F5344CB8AC3E}">
        <p14:creationId xmlns:p14="http://schemas.microsoft.com/office/powerpoint/2010/main" val="266851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72993"/>
            <a:ext cx="8915400" cy="6392139"/>
            <a:chOff x="0" y="372993"/>
            <a:chExt cx="8915400" cy="6392139"/>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1" name="Double Wave 10"/>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13</a:t>
              </a:r>
              <a:endParaRPr lang="fa-IR"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019" t="18628" r="15921" b="15196"/>
            <a:stretch/>
          </p:blipFill>
          <p:spPr>
            <a:xfrm>
              <a:off x="495299" y="372993"/>
              <a:ext cx="2290763" cy="2286000"/>
            </a:xfrm>
            <a:prstGeom prst="rect">
              <a:avLst/>
            </a:prstGeom>
          </p:spPr>
        </p:pic>
      </p:grpSp>
      <p:sp>
        <p:nvSpPr>
          <p:cNvPr id="9" name="TextBox 8"/>
          <p:cNvSpPr txBox="1"/>
          <p:nvPr/>
        </p:nvSpPr>
        <p:spPr>
          <a:xfrm>
            <a:off x="3957638" y="372993"/>
            <a:ext cx="4957764" cy="461665"/>
          </a:xfrm>
          <a:prstGeom prst="rect">
            <a:avLst/>
          </a:prstGeom>
          <a:noFill/>
        </p:spPr>
        <p:txBody>
          <a:bodyPr wrap="square" rtlCol="1">
            <a:spAutoFit/>
          </a:bodyPr>
          <a:lstStyle/>
          <a:p>
            <a:pPr marL="457200" indent="-457200">
              <a:buFont typeface="Arial" panose="020B0604020202020204" pitchFamily="34" charset="0"/>
              <a:buChar char="•"/>
            </a:pPr>
            <a:r>
              <a:rPr lang="fa-IR" sz="2400" dirty="0" smtClean="0">
                <a:solidFill>
                  <a:srgbClr val="7030A0"/>
                </a:solidFill>
                <a:cs typeface="B Titr" panose="00000700000000000000" pitchFamily="2" charset="-78"/>
              </a:rPr>
              <a:t>مهارت های اجتماعی ترکیبی و فشرده</a:t>
            </a:r>
            <a:endParaRPr lang="fa-IR" sz="2400" dirty="0">
              <a:solidFill>
                <a:srgbClr val="7030A0"/>
              </a:solidFill>
              <a:cs typeface="B Titr" panose="00000700000000000000" pitchFamily="2" charset="-78"/>
            </a:endParaRPr>
          </a:p>
        </p:txBody>
      </p:sp>
      <p:sp>
        <p:nvSpPr>
          <p:cNvPr id="10" name="TextBox 9"/>
          <p:cNvSpPr txBox="1"/>
          <p:nvPr/>
        </p:nvSpPr>
        <p:spPr>
          <a:xfrm>
            <a:off x="2971800" y="1347906"/>
            <a:ext cx="5943600" cy="5147563"/>
          </a:xfrm>
          <a:prstGeom prst="rect">
            <a:avLst/>
          </a:prstGeom>
          <a:noFill/>
        </p:spPr>
        <p:txBody>
          <a:bodyPr wrap="square" rtlCol="1">
            <a:spAutoFit/>
          </a:bodyPr>
          <a:lstStyle/>
          <a:p>
            <a:pPr marL="285750" indent="-285750" algn="justLow">
              <a:lnSpc>
                <a:spcPct val="150000"/>
              </a:lnSpc>
              <a:buFont typeface="Wingdings" panose="05000000000000000000" pitchFamily="2" charset="2"/>
              <a:buChar char="v"/>
            </a:pPr>
            <a:r>
              <a:rPr lang="fa-IR" sz="2000" b="1" dirty="0" smtClean="0">
                <a:solidFill>
                  <a:srgbClr val="C00000"/>
                </a:solidFill>
                <a:cs typeface="B Nazanin" panose="00000400000000000000" pitchFamily="2" charset="-78"/>
              </a:rPr>
              <a:t>همدلی و هوش هیجانی : </a:t>
            </a:r>
            <a:r>
              <a:rPr lang="fa-IR" sz="1700" b="1" dirty="0">
                <a:cs typeface="B Nazanin" panose="00000400000000000000" pitchFamily="2" charset="-78"/>
              </a:rPr>
              <a:t>امروزه این مهارت ها در هر فعالیت و شرایطی ضروری هستند. </a:t>
            </a:r>
            <a:r>
              <a:rPr lang="fa-IR" sz="1700" b="1" dirty="0">
                <a:solidFill>
                  <a:srgbClr val="00B050"/>
                </a:solidFill>
                <a:cs typeface="B Nazanin" panose="00000400000000000000" pitchFamily="2" charset="-78"/>
              </a:rPr>
              <a:t>همدلی و هوش هیجانی مهارت هایی اند که روابط شما را تغذیه</a:t>
            </a:r>
            <a:r>
              <a:rPr lang="fa-IR" sz="1700" b="1" dirty="0">
                <a:cs typeface="B Nazanin" panose="00000400000000000000" pitchFamily="2" charset="-78"/>
              </a:rPr>
              <a:t> می کنند.</a:t>
            </a:r>
          </a:p>
          <a:p>
            <a:pPr marL="285750" indent="-285750" algn="justLow">
              <a:lnSpc>
                <a:spcPct val="150000"/>
              </a:lnSpc>
              <a:buFont typeface="Wingdings" panose="05000000000000000000" pitchFamily="2" charset="2"/>
              <a:buChar char="v"/>
            </a:pPr>
            <a:r>
              <a:rPr lang="fa-IR" sz="2000" b="1" dirty="0" smtClean="0">
                <a:solidFill>
                  <a:srgbClr val="C00000"/>
                </a:solidFill>
                <a:cs typeface="B Nazanin" panose="00000400000000000000" pitchFamily="2" charset="-78"/>
              </a:rPr>
              <a:t>ابراز وجود کردن: </a:t>
            </a:r>
            <a:r>
              <a:rPr lang="fa-IR" sz="1700" b="1" dirty="0">
                <a:cs typeface="B Nazanin" panose="00000400000000000000" pitchFamily="2" charset="-78"/>
              </a:rPr>
              <a:t>در دنیای پیچیده روابط اجتماعی، دانستن اینکه چگونه با احترام از خود دفاع کنید، در مورد نیازهای خود صحبت کنید، با دیگران ارتباط برقرار کنید، به دیگران گوش دهید و به حقوق دیگران توجه کنید، مهارت های بسیار ارزشمندی است که به شما توانایی ابراز وجود می دهد. </a:t>
            </a:r>
            <a:r>
              <a:rPr lang="fa-IR" sz="1700" b="1" dirty="0">
                <a:solidFill>
                  <a:srgbClr val="00B050"/>
                </a:solidFill>
                <a:cs typeface="B Nazanin" panose="00000400000000000000" pitchFamily="2" charset="-78"/>
              </a:rPr>
              <a:t>این قاطعیت و جسارت مبتنی بر چگونگی رفتار شما است </a:t>
            </a:r>
            <a:r>
              <a:rPr lang="fa-IR" sz="1700" b="1" dirty="0">
                <a:cs typeface="B Nazanin" panose="00000400000000000000" pitchFamily="2" charset="-78"/>
              </a:rPr>
              <a:t>و تنها با کسب مهارت های اجتماعی به دست می‌آید</a:t>
            </a:r>
            <a:r>
              <a:rPr lang="fa-IR" sz="1700" b="1" dirty="0" smtClean="0">
                <a:cs typeface="B Nazanin" panose="00000400000000000000" pitchFamily="2" charset="-78"/>
              </a:rPr>
              <a:t>.</a:t>
            </a:r>
          </a:p>
          <a:p>
            <a:pPr marL="285750" indent="-285750" algn="justLow">
              <a:lnSpc>
                <a:spcPct val="150000"/>
              </a:lnSpc>
              <a:buFont typeface="Wingdings" panose="05000000000000000000" pitchFamily="2" charset="2"/>
              <a:buChar char="v"/>
            </a:pPr>
            <a:r>
              <a:rPr lang="fa-IR" sz="2000" b="1" dirty="0">
                <a:solidFill>
                  <a:srgbClr val="C00000"/>
                </a:solidFill>
                <a:cs typeface="B Nazanin" panose="00000400000000000000" pitchFamily="2" charset="-78"/>
              </a:rPr>
              <a:t>کمک خواستن </a:t>
            </a:r>
            <a:r>
              <a:rPr lang="fa-IR" sz="1700" b="1" dirty="0">
                <a:cs typeface="B Nazanin" panose="00000400000000000000" pitchFamily="2" charset="-78"/>
              </a:rPr>
              <a:t>: آگاهی از این که همه چیز را نمی دانید، نیاز به مشاوره، حمایت یا موارد دیگری دارید، و کمک خواست از دیگران، </a:t>
            </a:r>
            <a:r>
              <a:rPr lang="fa-IR" sz="1700" b="1" dirty="0">
                <a:solidFill>
                  <a:srgbClr val="00B050"/>
                </a:solidFill>
                <a:cs typeface="B Nazanin" panose="00000400000000000000" pitchFamily="2" charset="-78"/>
              </a:rPr>
              <a:t>رفتارانسانی بالغ و کمال یافته است.</a:t>
            </a:r>
          </a:p>
        </p:txBody>
      </p:sp>
      <p:pic>
        <p:nvPicPr>
          <p:cNvPr id="4" name="Picture 3"/>
          <p:cNvPicPr>
            <a:picLocks noChangeAspect="1"/>
          </p:cNvPicPr>
          <p:nvPr/>
        </p:nvPicPr>
        <p:blipFill>
          <a:blip r:embed="rId4"/>
          <a:stretch>
            <a:fillRect/>
          </a:stretch>
        </p:blipFill>
        <p:spPr>
          <a:xfrm>
            <a:off x="88486" y="3200401"/>
            <a:ext cx="2790445" cy="2560950"/>
          </a:xfrm>
          <a:prstGeom prst="rect">
            <a:avLst/>
          </a:prstGeom>
        </p:spPr>
      </p:pic>
    </p:spTree>
    <p:extLst>
      <p:ext uri="{BB962C8B-B14F-4D97-AF65-F5344CB8AC3E}">
        <p14:creationId xmlns:p14="http://schemas.microsoft.com/office/powerpoint/2010/main" val="391928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4306"/>
            <a:ext cx="8915401" cy="6600826"/>
            <a:chOff x="0" y="164306"/>
            <a:chExt cx="8915401" cy="6600826"/>
          </a:xfrm>
        </p:grpSpPr>
        <p:cxnSp>
          <p:nvCxnSpPr>
            <p:cNvPr id="6" name="Straight Connector 5"/>
            <p:cNvCxnSpPr/>
            <p:nvPr/>
          </p:nvCxnSpPr>
          <p:spPr>
            <a:xfrm>
              <a:off x="3143250" y="1097756"/>
              <a:ext cx="5772150"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0" y="6550819"/>
              <a:ext cx="7400925" cy="0"/>
            </a:xfrm>
            <a:prstGeom prst="line">
              <a:avLst/>
            </a:prstGeom>
            <a:ln w="38100"/>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257551" y="372993"/>
              <a:ext cx="5657850" cy="523220"/>
            </a:xfrm>
            <a:prstGeom prst="rect">
              <a:avLst/>
            </a:prstGeom>
            <a:noFill/>
          </p:spPr>
          <p:txBody>
            <a:bodyPr wrap="square" rtlCol="1">
              <a:spAutoFit/>
            </a:bodyPr>
            <a:lstStyle/>
            <a:p>
              <a:r>
                <a:rPr lang="fa-IR" sz="2800" dirty="0" smtClean="0">
                  <a:cs typeface="B Titr" panose="00000700000000000000" pitchFamily="2" charset="-78"/>
                </a:rPr>
                <a:t>تاثیر مهارت های اجتماعی در دانش آموزان</a:t>
              </a:r>
              <a:endParaRPr lang="fa-IR" sz="2800" dirty="0">
                <a:cs typeface="B Titr" panose="00000700000000000000" pitchFamily="2" charset="-78"/>
              </a:endParaRPr>
            </a:p>
          </p:txBody>
        </p:sp>
        <p:sp>
          <p:nvSpPr>
            <p:cNvPr id="13" name="TextBox 12"/>
            <p:cNvSpPr txBox="1"/>
            <p:nvPr/>
          </p:nvSpPr>
          <p:spPr>
            <a:xfrm>
              <a:off x="3500438" y="1585913"/>
              <a:ext cx="5272087" cy="4212692"/>
            </a:xfrm>
            <a:prstGeom prst="rect">
              <a:avLst/>
            </a:prstGeom>
            <a:noFill/>
          </p:spPr>
          <p:txBody>
            <a:bodyPr wrap="square" rtlCol="1">
              <a:spAutoFit/>
            </a:bodyPr>
            <a:lstStyle/>
            <a:p>
              <a:pPr algn="justLow">
                <a:lnSpc>
                  <a:spcPct val="150000"/>
                </a:lnSpc>
              </a:pPr>
              <a:r>
                <a:rPr lang="fa-IR" b="1" dirty="0">
                  <a:cs typeface="B Nazanin" panose="00000400000000000000" pitchFamily="2" charset="-78"/>
                </a:rPr>
                <a:t>برای زندگی موفق در جامعه نیاز به روابط درست با افراد جامعه است. هر فردی برای حضور در جامعه در هر مقطع سنی و هر شرایطی از جمله دوران تحصیل، در شغل و یا روابط با دوستان نیاز به مهارت‌های اجتماعی و رعایت آداب اجتماعی درست خواهد داشت. </a:t>
              </a:r>
              <a:r>
                <a:rPr lang="fa-IR" b="1" u="sng" dirty="0">
                  <a:cs typeface="B Nazanin" panose="00000400000000000000" pitchFamily="2" charset="-78"/>
                </a:rPr>
                <a:t>بنابراین کودکان و دانش آموزان باید علاوه بر مهارت‌های فردی بتوانند مهارت اجتماعی خود را تقویت کنند</a:t>
              </a:r>
              <a:r>
                <a:rPr lang="fa-IR" b="1" dirty="0">
                  <a:cs typeface="B Nazanin" panose="00000400000000000000" pitchFamily="2" charset="-78"/>
                </a:rPr>
                <a:t>. </a:t>
              </a:r>
              <a:endParaRPr lang="fa-IR" b="1" dirty="0" smtClean="0">
                <a:cs typeface="B Nazanin" panose="00000400000000000000" pitchFamily="2" charset="-78"/>
              </a:endParaRPr>
            </a:p>
            <a:p>
              <a:pPr algn="justLow">
                <a:lnSpc>
                  <a:spcPct val="150000"/>
                </a:lnSpc>
              </a:pPr>
              <a:r>
                <a:rPr lang="fa-IR" b="1" dirty="0" smtClean="0">
                  <a:cs typeface="B Nazanin" panose="00000400000000000000" pitchFamily="2" charset="-78"/>
                </a:rPr>
                <a:t>حضور </a:t>
              </a:r>
              <a:r>
                <a:rPr lang="fa-IR" b="1" dirty="0">
                  <a:cs typeface="B Nazanin" panose="00000400000000000000" pitchFamily="2" charset="-78"/>
                </a:rPr>
                <a:t>در جامعه و ارتباط برقرار کردن با افراد نیاز ضروری امروز است. کودکان برای آن که خودشان را با اجتماعی که در آن زندگی می‌کنند، سازگارتر کنند باید انواع مهارت‌های اجتماعی را فرا بگیرند.</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25" t="10294" r="14952" b="10049"/>
            <a:stretch/>
          </p:blipFill>
          <p:spPr>
            <a:xfrm>
              <a:off x="283156" y="164306"/>
              <a:ext cx="2545769" cy="2843213"/>
            </a:xfrm>
            <a:prstGeom prst="rect">
              <a:avLst/>
            </a:prstGeom>
          </p:spPr>
        </p:pic>
        <p:sp>
          <p:nvSpPr>
            <p:cNvPr id="9" name="Double Wave 8"/>
            <p:cNvSpPr/>
            <p:nvPr/>
          </p:nvSpPr>
          <p:spPr>
            <a:xfrm>
              <a:off x="7958138" y="6300788"/>
              <a:ext cx="814387" cy="464344"/>
            </a:xfrm>
            <a:prstGeom prst="doubleWave">
              <a:avLst/>
            </a:prstGeom>
            <a:solidFill>
              <a:srgbClr val="3B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17</a:t>
              </a:r>
              <a:endParaRPr lang="fa-IR" dirty="0"/>
            </a:p>
          </p:txBody>
        </p:sp>
      </p:grpSp>
    </p:spTree>
    <p:extLst>
      <p:ext uri="{BB962C8B-B14F-4D97-AF65-F5344CB8AC3E}">
        <p14:creationId xmlns:p14="http://schemas.microsoft.com/office/powerpoint/2010/main" val="1435485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TotalTime>
  <Words>932</Words>
  <Application>Microsoft Office PowerPoint</Application>
  <PresentationFormat>On-screen Show (4:3)</PresentationFormat>
  <Paragraphs>76</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 Nazanin</vt:lpstr>
      <vt:lpstr>B Titr</vt:lpstr>
      <vt:lpstr>Calibri</vt:lpstr>
      <vt:lpstr>Calibri Light</vt:lpstr>
      <vt:lpstr>Vazir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mimasam</dc:creator>
  <cp:lastModifiedBy>mimasam</cp:lastModifiedBy>
  <cp:revision>105</cp:revision>
  <dcterms:created xsi:type="dcterms:W3CDTF">2024-06-20T13:25:16Z</dcterms:created>
  <dcterms:modified xsi:type="dcterms:W3CDTF">2024-06-23T12:35:51Z</dcterms:modified>
</cp:coreProperties>
</file>