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60" r:id="rId3"/>
    <p:sldId id="308" r:id="rId4"/>
    <p:sldId id="298" r:id="rId5"/>
    <p:sldId id="300" r:id="rId6"/>
    <p:sldId id="284" r:id="rId7"/>
    <p:sldId id="304" r:id="rId8"/>
    <p:sldId id="307" r:id="rId9"/>
    <p:sldId id="279" r:id="rId10"/>
    <p:sldId id="276" r:id="rId11"/>
    <p:sldId id="270" r:id="rId12"/>
  </p:sldIdLst>
  <p:sldSz cx="9144000" cy="6858000" type="screen4x3"/>
  <p:notesSz cx="6858000" cy="9144000"/>
  <p:custDataLst>
    <p:tags r:id="rId13"/>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6FB"/>
    <a:srgbClr val="E192FB"/>
    <a:srgbClr val="66FF33"/>
    <a:srgbClr val="FEF808"/>
    <a:srgbClr val="9CE95D"/>
    <a:srgbClr val="E093FB"/>
    <a:srgbClr val="F47F54"/>
    <a:srgbClr val="FDDD70"/>
    <a:srgbClr val="65B6FB"/>
    <a:srgbClr val="EEB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2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3"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6"/>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iming>
    <p:tnLst>
      <p:par>
        <p:cTn id="1" dur="indefinite" restart="never" nodeType="tmRoot"/>
      </p:par>
    </p:tnLst>
  </p:timing>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6/20/2024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052736"/>
            <a:ext cx="9144000" cy="5832648"/>
            <a:chOff x="0" y="1052736"/>
            <a:chExt cx="9144000" cy="5832648"/>
          </a:xfrm>
        </p:grpSpPr>
        <p:sp>
          <p:nvSpPr>
            <p:cNvPr id="19" name="Rectangle 18"/>
            <p:cNvSpPr/>
            <p:nvPr/>
          </p:nvSpPr>
          <p:spPr>
            <a:xfrm>
              <a:off x="1730011" y="1052736"/>
              <a:ext cx="5683977" cy="4154984"/>
            </a:xfrm>
            <a:prstGeom prst="rect">
              <a:avLst/>
            </a:prstGeom>
            <a:noFill/>
            <a:effectLst>
              <a:softEdge rad="127000"/>
            </a:effectLst>
            <a:scene3d>
              <a:camera prst="orthographicFront"/>
              <a:lightRig rig="soft" dir="t">
                <a:rot lat="0" lon="0" rev="15600000"/>
              </a:lightRig>
            </a:scene3d>
            <a:sp3d>
              <a:bevelT w="165100" prst="coolSlant"/>
            </a:sp3d>
          </p:spPr>
          <p:txBody>
            <a:bodyPr wrap="square">
              <a:spAutoFit/>
              <a:sp3d extrusionH="57150" prstMaterial="softEdge">
                <a:bevelT w="25400" h="38100"/>
              </a:sp3d>
            </a:bodyPr>
            <a:lstStyle/>
            <a:p>
              <a:pPr algn="ctr">
                <a:lnSpc>
                  <a:spcPct val="200000"/>
                </a:lnSpc>
              </a:pPr>
              <a:r>
                <a:rPr lang="fa-IR" sz="6600" b="1" dirty="0" smtClean="0">
                  <a:ln/>
                  <a:solidFill>
                    <a:schemeClr val="accent4"/>
                  </a:solidFill>
                  <a:cs typeface="B Titr" panose="00000700000000000000" pitchFamily="2" charset="-78"/>
                </a:rPr>
                <a:t>آموزش هنر </a:t>
              </a:r>
              <a:endParaRPr lang="en-US" sz="6600" b="1" dirty="0">
                <a:ln/>
                <a:solidFill>
                  <a:schemeClr val="accent4"/>
                </a:solidFill>
                <a:cs typeface="B Titr" panose="00000700000000000000" pitchFamily="2" charset="-78"/>
              </a:endParaRPr>
            </a:p>
            <a:p>
              <a:pPr algn="ctr">
                <a:lnSpc>
                  <a:spcPct val="200000"/>
                </a:lnSpc>
              </a:pPr>
              <a:r>
                <a:rPr lang="fa-IR" sz="6600" b="1" dirty="0" smtClean="0">
                  <a:ln/>
                  <a:solidFill>
                    <a:schemeClr val="accent4"/>
                  </a:solidFill>
                  <a:cs typeface="B Titr" panose="00000700000000000000" pitchFamily="2" charset="-78"/>
                </a:rPr>
                <a:t>در دوره ابتدایی</a:t>
              </a:r>
              <a:endParaRPr lang="en-US" sz="6600" b="1" dirty="0">
                <a:ln/>
                <a:solidFill>
                  <a:schemeClr val="accent4"/>
                </a:solidFill>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0" y="5445224"/>
              <a:ext cx="9144000" cy="1440160"/>
            </a:xfrm>
            <a:prstGeom prst="rect">
              <a:avLst/>
            </a:prstGeom>
            <a:ln>
              <a:noFill/>
            </a:ln>
            <a:effectLst>
              <a:softEdge rad="112500"/>
            </a:effectLst>
          </p:spPr>
        </p:pic>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156176" y="2060848"/>
              <a:ext cx="1871489" cy="1871489"/>
            </a:xfrm>
            <a:prstGeom prst="rect">
              <a:avLst/>
            </a:prstGeom>
          </p:spPr>
        </p:pic>
        <p:pic>
          <p:nvPicPr>
            <p:cNvPr id="3" name="Picture 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730036" y="2764802"/>
              <a:ext cx="1133093" cy="1156100"/>
            </a:xfrm>
            <a:prstGeom prst="rect">
              <a:avLst/>
            </a:prstGeom>
          </p:spPr>
        </p:pic>
        <p:pic>
          <p:nvPicPr>
            <p:cNvPr id="5" name="Picture 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977814" y="3959199"/>
              <a:ext cx="1486025" cy="1486025"/>
            </a:xfrm>
            <a:prstGeom prst="rect">
              <a:avLst/>
            </a:prstGeom>
          </p:spPr>
        </p:pic>
        <p:pic>
          <p:nvPicPr>
            <p:cNvPr id="6" name="Picture 5"/>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680160" y="4077793"/>
              <a:ext cx="1388913" cy="1388913"/>
            </a:xfrm>
            <a:prstGeom prst="rect">
              <a:avLst/>
            </a:prstGeom>
          </p:spPr>
        </p:pic>
        <p:pic>
          <p:nvPicPr>
            <p:cNvPr id="7" name="Picture 6"/>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428852" y="2794518"/>
              <a:ext cx="2708472" cy="1218812"/>
            </a:xfrm>
            <a:prstGeom prst="rect">
              <a:avLst/>
            </a:prstGeom>
          </p:spPr>
        </p:pic>
      </p:grpSp>
      <p:sp>
        <p:nvSpPr>
          <p:cNvPr id="10" name="TextBox 9"/>
          <p:cNvSpPr txBox="1"/>
          <p:nvPr/>
        </p:nvSpPr>
        <p:spPr>
          <a:xfrm>
            <a:off x="6588224" y="831172"/>
            <a:ext cx="1996698" cy="369332"/>
          </a:xfrm>
          <a:prstGeom prst="rect">
            <a:avLst/>
          </a:prstGeom>
          <a:noFill/>
        </p:spPr>
        <p:txBody>
          <a:bodyPr wrap="square" rtlCol="1">
            <a:spAutoFit/>
          </a:bodyPr>
          <a:lstStyle/>
          <a:p>
            <a:r>
              <a:rPr lang="en-US" dirty="0" smtClean="0">
                <a:solidFill>
                  <a:srgbClr val="7030A0"/>
                </a:solidFill>
              </a:rPr>
              <a:t>Ir-powerpoint.ir</a:t>
            </a:r>
            <a:endParaRPr lang="fa-IR" dirty="0">
              <a:solidFill>
                <a:srgbClr val="7030A0"/>
              </a:solidFill>
            </a:endParaRPr>
          </a:p>
        </p:txBody>
      </p:sp>
    </p:spTree>
    <p:extLst>
      <p:ext uri="{BB962C8B-B14F-4D97-AF65-F5344CB8AC3E}">
        <p14:creationId xmlns:p14="http://schemas.microsoft.com/office/powerpoint/2010/main" val="2026427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flipH="1">
            <a:off x="6999847" y="548680"/>
            <a:ext cx="1388577" cy="576064"/>
          </a:xfrm>
          <a:prstGeom prst="homePlate">
            <a:avLst/>
          </a:prstGeom>
          <a:solidFill>
            <a:srgbClr val="F47F54"/>
          </a:solidFill>
          <a:ln>
            <a:noFill/>
          </a:ln>
          <a:effectLst/>
          <a:scene3d>
            <a:camera prst="orthographicFront">
              <a:rot lat="0" lon="0" rev="0"/>
            </a:camera>
            <a:lightRig rig="chilly" dir="t">
              <a:rot lat="0" lon="0" rev="18480000"/>
            </a:lightRig>
          </a:scene3d>
          <a:sp3d prstMaterial="clear">
            <a:bevelT h="63500"/>
          </a:sp3d>
        </p:spPr>
        <p:style>
          <a:lnRef idx="1">
            <a:schemeClr val="accent5"/>
          </a:lnRef>
          <a:fillRef idx="2">
            <a:schemeClr val="accent5"/>
          </a:fillRef>
          <a:effectRef idx="1">
            <a:schemeClr val="accent5"/>
          </a:effectRef>
          <a:fontRef idx="minor">
            <a:schemeClr val="dk1"/>
          </a:fontRef>
        </p:style>
        <p:txBody>
          <a:bodyPr/>
          <a:lstStyle/>
          <a:p>
            <a:pPr algn="ctr"/>
            <a:r>
              <a:rPr lang="fa-IR" sz="2400" dirty="0" smtClean="0">
                <a:cs typeface="B Titr" panose="00000700000000000000" pitchFamily="2" charset="-78"/>
              </a:rPr>
              <a:t>منابع</a:t>
            </a:r>
            <a:endParaRPr lang="fa-IR" sz="2400" dirty="0">
              <a:cs typeface="B Titr" panose="00000700000000000000" pitchFamily="2" charset="-78"/>
            </a:endParaRPr>
          </a:p>
        </p:txBody>
      </p:sp>
      <p:sp>
        <p:nvSpPr>
          <p:cNvPr id="4" name="TextBox 3"/>
          <p:cNvSpPr txBox="1"/>
          <p:nvPr/>
        </p:nvSpPr>
        <p:spPr>
          <a:xfrm>
            <a:off x="2483768" y="2204864"/>
            <a:ext cx="5904656" cy="1338828"/>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pPr>
            <a:r>
              <a:rPr lang="fa-IR" b="1" dirty="0" smtClean="0">
                <a:cs typeface="B Nazanin" panose="00000400000000000000" pitchFamily="2" charset="-78"/>
              </a:rPr>
              <a:t>کتاب آموزش هنر و خلاقیت – دکتر ژیلا عزیزی</a:t>
            </a:r>
          </a:p>
          <a:p>
            <a:pPr marL="285750" indent="-285750" algn="r" rtl="1">
              <a:lnSpc>
                <a:spcPct val="150000"/>
              </a:lnSpc>
              <a:buFont typeface="Arial" panose="020B0604020202020204" pitchFamily="34" charset="0"/>
              <a:buChar char="•"/>
            </a:pPr>
            <a:r>
              <a:rPr lang="fa-IR" b="1" dirty="0" smtClean="0">
                <a:cs typeface="B Nazanin" panose="00000400000000000000" pitchFamily="2" charset="-78"/>
              </a:rPr>
              <a:t>ضمیمه کتاب راهنمای درس هنر – وزارت آموزش و پرورش</a:t>
            </a:r>
            <a:endParaRPr lang="fa-IR" b="1" dirty="0">
              <a:cs typeface="B Nazanin" panose="00000400000000000000" pitchFamily="2" charset="-78"/>
            </a:endParaRPr>
          </a:p>
          <a:p>
            <a:pPr marL="285750" indent="-285750" algn="r" rtl="1">
              <a:lnSpc>
                <a:spcPct val="150000"/>
              </a:lnSpc>
              <a:buFont typeface="Arial" panose="020B0604020202020204" pitchFamily="34" charset="0"/>
              <a:buChar char="•"/>
            </a:pPr>
            <a:r>
              <a:rPr lang="fa-IR" b="1" dirty="0" smtClean="0">
                <a:cs typeface="B Nazanin" panose="00000400000000000000" pitchFamily="2" charset="-78"/>
              </a:rPr>
              <a:t>برنامه درس ملی</a:t>
            </a:r>
            <a:endParaRPr lang="fa-IR" b="1" dirty="0">
              <a:cs typeface="B Nazanin" panose="00000400000000000000" pitchFamily="2" charset="-78"/>
            </a:endParaRPr>
          </a:p>
        </p:txBody>
      </p:sp>
    </p:spTree>
    <p:extLst>
      <p:ext uri="{BB962C8B-B14F-4D97-AF65-F5344CB8AC3E}">
        <p14:creationId xmlns:p14="http://schemas.microsoft.com/office/powerpoint/2010/main" val="2301949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flipH="1">
            <a:off x="7452320" y="548680"/>
            <a:ext cx="1388580" cy="504056"/>
          </a:xfrm>
          <a:prstGeom prst="homePlate">
            <a:avLst/>
          </a:prstGeom>
          <a:solidFill>
            <a:srgbClr val="E093FB"/>
          </a:solidFill>
          <a:ln>
            <a:noFill/>
          </a:ln>
          <a:scene3d>
            <a:camera prst="orthographicFront"/>
            <a:lightRig rig="threePt" dir="t">
              <a:rot lat="0" lon="0" rev="7500000"/>
            </a:lightRig>
          </a:scene3d>
        </p:spPr>
        <p:style>
          <a:lnRef idx="1">
            <a:schemeClr val="accent5"/>
          </a:lnRef>
          <a:fillRef idx="2">
            <a:schemeClr val="accent5"/>
          </a:fillRef>
          <a:effectRef idx="1">
            <a:schemeClr val="accent5"/>
          </a:effectRef>
          <a:fontRef idx="minor">
            <a:schemeClr val="dk1"/>
          </a:fontRef>
        </p:style>
        <p:txBody>
          <a:bodyPr/>
          <a:lstStyle/>
          <a:p>
            <a:pPr algn="ctr"/>
            <a:r>
              <a:rPr lang="fa-IR" sz="2000" dirty="0" smtClean="0">
                <a:solidFill>
                  <a:schemeClr val="tx1"/>
                </a:solidFill>
                <a:latin typeface="IRANSans" panose="02040503050201020203" pitchFamily="18" charset="-78"/>
                <a:cs typeface="B Titr" panose="00000700000000000000" pitchFamily="2" charset="-78"/>
              </a:rPr>
              <a:t>فهرست</a:t>
            </a:r>
            <a:endParaRPr lang="fa-IR" sz="2000" dirty="0" smtClean="0">
              <a:solidFill>
                <a:schemeClr val="tx1"/>
              </a:solidFill>
              <a:latin typeface="IRANSans" panose="02040503050201020203" pitchFamily="18" charset="-78"/>
              <a:cs typeface="B Titr" panose="00000700000000000000" pitchFamily="2" charset="-78"/>
            </a:endParaRPr>
          </a:p>
        </p:txBody>
      </p:sp>
      <p:sp>
        <p:nvSpPr>
          <p:cNvPr id="6" name="TextBox 5"/>
          <p:cNvSpPr txBox="1"/>
          <p:nvPr/>
        </p:nvSpPr>
        <p:spPr>
          <a:xfrm>
            <a:off x="1547664" y="548680"/>
            <a:ext cx="5616624" cy="6186309"/>
          </a:xfrm>
          <a:prstGeom prst="rect">
            <a:avLst/>
          </a:prstGeom>
          <a:noFill/>
        </p:spPr>
        <p:txBody>
          <a:bodyPr wrap="square" rtlCol="1">
            <a:spAutoFit/>
          </a:bodyPr>
          <a:lstStyle/>
          <a:p>
            <a:pPr marL="285750" indent="-285750" algn="r" rtl="1">
              <a:buFont typeface="Arial" panose="020B0604020202020204" pitchFamily="34" charset="0"/>
              <a:buChar char="•"/>
            </a:pPr>
            <a:r>
              <a:rPr lang="fa-IR" b="1" dirty="0" smtClean="0">
                <a:cs typeface="B Nazanin" panose="00000400000000000000" pitchFamily="2" charset="-78"/>
              </a:rPr>
              <a:t>چکیده</a:t>
            </a:r>
          </a:p>
          <a:p>
            <a:pPr marL="285750" indent="-285750" algn="r" rtl="1">
              <a:buFont typeface="Arial" panose="020B0604020202020204" pitchFamily="34" charset="0"/>
              <a:buChar char="•"/>
            </a:pPr>
            <a:r>
              <a:rPr lang="fa-IR" b="1" dirty="0" smtClean="0">
                <a:cs typeface="B Nazanin" panose="00000400000000000000" pitchFamily="2" charset="-78"/>
              </a:rPr>
              <a:t>مقدمه</a:t>
            </a:r>
          </a:p>
          <a:p>
            <a:pPr marL="285750" indent="-285750" algn="r" rtl="1">
              <a:buFont typeface="Arial" panose="020B0604020202020204" pitchFamily="34" charset="0"/>
              <a:buChar char="•"/>
            </a:pPr>
            <a:r>
              <a:rPr lang="fa-IR" b="1" dirty="0" smtClean="0">
                <a:cs typeface="B Nazanin" panose="00000400000000000000" pitchFamily="2" charset="-78"/>
              </a:rPr>
              <a:t>تاریخچه آموزش هنر در ایران</a:t>
            </a:r>
          </a:p>
          <a:p>
            <a:pPr marL="285750" indent="-285750" algn="r" rtl="1">
              <a:buFont typeface="Arial" panose="020B0604020202020204" pitchFamily="34" charset="0"/>
              <a:buChar char="•"/>
            </a:pPr>
            <a:r>
              <a:rPr lang="fa-IR" b="1" dirty="0" smtClean="0">
                <a:cs typeface="B Nazanin" panose="00000400000000000000" pitchFamily="2" charset="-78"/>
              </a:rPr>
              <a:t>جایگاه هنر در نظام تعلیم و تربیت</a:t>
            </a:r>
          </a:p>
          <a:p>
            <a:pPr marL="285750" indent="-285750" algn="r" rtl="1">
              <a:buFont typeface="Arial" panose="020B0604020202020204" pitchFamily="34" charset="0"/>
              <a:buChar char="•"/>
            </a:pPr>
            <a:r>
              <a:rPr lang="fa-IR" b="1" dirty="0">
                <a:cs typeface="B Nazanin" panose="00000400000000000000" pitchFamily="2" charset="-78"/>
              </a:rPr>
              <a:t> تدوین برنامه های درسی هنر سازگار با برنامه درسی </a:t>
            </a:r>
            <a:r>
              <a:rPr lang="fa-IR" b="1" dirty="0">
                <a:cs typeface="B Nazanin" panose="00000400000000000000" pitchFamily="2" charset="-78"/>
              </a:rPr>
              <a:t>ملی</a:t>
            </a:r>
          </a:p>
          <a:p>
            <a:pPr marL="285750" indent="-285750" algn="r" rtl="1">
              <a:buFont typeface="Arial" panose="020B0604020202020204" pitchFamily="34" charset="0"/>
              <a:buChar char="•"/>
            </a:pPr>
            <a:r>
              <a:rPr lang="fa-IR" b="1" dirty="0">
                <a:cs typeface="B Nazanin" panose="00000400000000000000" pitchFamily="2" charset="-78"/>
              </a:rPr>
              <a:t>مفهوم هنر</a:t>
            </a:r>
          </a:p>
          <a:p>
            <a:pPr marL="285750" indent="-285750" algn="r" rtl="1">
              <a:buFont typeface="Arial" panose="020B0604020202020204" pitchFamily="34" charset="0"/>
              <a:buChar char="•"/>
            </a:pPr>
            <a:r>
              <a:rPr lang="fa-IR" b="1" dirty="0">
                <a:cs typeface="B Nazanin" panose="00000400000000000000" pitchFamily="2" charset="-78"/>
              </a:rPr>
              <a:t>اهداف کتاب هنر دوره ابتدایی</a:t>
            </a:r>
            <a:endParaRPr lang="en-US" b="1" dirty="0">
              <a:cs typeface="B Nazanin" panose="00000400000000000000" pitchFamily="2" charset="-78"/>
            </a:endParaRPr>
          </a:p>
          <a:p>
            <a:pPr marL="285750" indent="-285750" algn="r" rtl="1">
              <a:buFont typeface="Arial" panose="020B0604020202020204" pitchFamily="34" charset="0"/>
              <a:buChar char="•"/>
            </a:pPr>
            <a:r>
              <a:rPr lang="fa-IR" b="1" dirty="0">
                <a:cs typeface="B Nazanin" panose="00000400000000000000" pitchFamily="2" charset="-78"/>
              </a:rPr>
              <a:t>مهمترین دستاوردها و نتایج هنری در دانش آموزان</a:t>
            </a:r>
            <a:endParaRPr lang="en-US" b="1" dirty="0">
              <a:cs typeface="B Nazanin" panose="00000400000000000000" pitchFamily="2" charset="-78"/>
            </a:endParaRPr>
          </a:p>
          <a:p>
            <a:pPr marL="285750" indent="-285750" algn="r" rtl="1">
              <a:buFont typeface="Arial" panose="020B0604020202020204" pitchFamily="34" charset="0"/>
              <a:buChar char="•"/>
            </a:pPr>
            <a:r>
              <a:rPr lang="fa-IR" b="1" dirty="0" smtClean="0">
                <a:cs typeface="B Nazanin" panose="00000400000000000000" pitchFamily="2" charset="-78"/>
              </a:rPr>
              <a:t>رویکردها</a:t>
            </a:r>
          </a:p>
          <a:p>
            <a:pPr marL="285750" indent="-285750" algn="r" rtl="1">
              <a:buFont typeface="Arial" panose="020B0604020202020204" pitchFamily="34" charset="0"/>
              <a:buChar char="•"/>
            </a:pPr>
            <a:r>
              <a:rPr lang="fa-IR" b="1" dirty="0">
                <a:cs typeface="B Nazanin" panose="00000400000000000000" pitchFamily="2" charset="-78"/>
              </a:rPr>
              <a:t>موضوعات تربیت هنری</a:t>
            </a:r>
          </a:p>
          <a:p>
            <a:pPr marL="285750" indent="-285750" algn="r" rtl="1">
              <a:buFont typeface="Arial" panose="020B0604020202020204" pitchFamily="34" charset="0"/>
              <a:buChar char="•"/>
            </a:pPr>
            <a:r>
              <a:rPr lang="fa-IR" b="1" dirty="0">
                <a:cs typeface="B Nazanin" panose="00000400000000000000" pitchFamily="2" charset="-78"/>
              </a:rPr>
              <a:t>جامعیت </a:t>
            </a:r>
            <a:r>
              <a:rPr lang="fa-IR" b="1" dirty="0">
                <a:cs typeface="B Nazanin" panose="00000400000000000000" pitchFamily="2" charset="-78"/>
              </a:rPr>
              <a:t>محتوایی</a:t>
            </a:r>
          </a:p>
          <a:p>
            <a:pPr marL="285750" indent="-285750" algn="r" rtl="1">
              <a:buFont typeface="Arial" panose="020B0604020202020204" pitchFamily="34" charset="0"/>
              <a:buChar char="•"/>
            </a:pPr>
            <a:r>
              <a:rPr lang="fa-IR" b="1" dirty="0">
                <a:cs typeface="B Nazanin" panose="00000400000000000000" pitchFamily="2" charset="-78"/>
              </a:rPr>
              <a:t>نقش عوامل یادگیری در آموزش هنر </a:t>
            </a:r>
            <a:endParaRPr lang="fa-IR" b="1" dirty="0">
              <a:cs typeface="B Nazanin" panose="00000400000000000000" pitchFamily="2" charset="-78"/>
            </a:endParaRPr>
          </a:p>
          <a:p>
            <a:pPr marL="742950" lvl="1" indent="-285750" algn="r" rtl="1">
              <a:buFont typeface="Arial" panose="020B0604020202020204" pitchFamily="34" charset="0"/>
              <a:buChar char="•"/>
            </a:pPr>
            <a:r>
              <a:rPr lang="fa-IR" b="1" dirty="0">
                <a:cs typeface="B Nazanin" panose="00000400000000000000" pitchFamily="2" charset="-78"/>
              </a:rPr>
              <a:t>معلم و مربی</a:t>
            </a:r>
          </a:p>
          <a:p>
            <a:pPr marL="742950" lvl="1" indent="-285750" algn="r" rtl="1">
              <a:buFont typeface="Arial" panose="020B0604020202020204" pitchFamily="34" charset="0"/>
              <a:buChar char="•"/>
            </a:pPr>
            <a:r>
              <a:rPr lang="fa-IR" b="1" dirty="0">
                <a:cs typeface="B Nazanin" panose="00000400000000000000" pitchFamily="2" charset="-78"/>
              </a:rPr>
              <a:t>محیط یادگیری</a:t>
            </a:r>
          </a:p>
          <a:p>
            <a:pPr marL="742950" lvl="1" indent="-285750" algn="r" rtl="1">
              <a:buFont typeface="Arial" panose="020B0604020202020204" pitchFamily="34" charset="0"/>
              <a:buChar char="•"/>
            </a:pPr>
            <a:r>
              <a:rPr lang="fa-IR" b="1" dirty="0">
                <a:cs typeface="B Nazanin" panose="00000400000000000000" pitchFamily="2" charset="-78"/>
              </a:rPr>
              <a:t>دانش </a:t>
            </a:r>
            <a:r>
              <a:rPr lang="fa-IR" b="1" dirty="0" smtClean="0">
                <a:cs typeface="B Nazanin" panose="00000400000000000000" pitchFamily="2" charset="-78"/>
              </a:rPr>
              <a:t>آموز</a:t>
            </a:r>
          </a:p>
          <a:p>
            <a:pPr marL="285750" indent="-285750" algn="r" rtl="1">
              <a:buFont typeface="Arial" panose="020B0604020202020204" pitchFamily="34" charset="0"/>
              <a:buChar char="•"/>
            </a:pPr>
            <a:r>
              <a:rPr lang="fa-IR" b="1" dirty="0" smtClean="0">
                <a:cs typeface="B Nazanin" panose="00000400000000000000" pitchFamily="2" charset="-78"/>
              </a:rPr>
              <a:t>روشهای یاددهی – یادگیری</a:t>
            </a:r>
          </a:p>
          <a:p>
            <a:pPr marL="285750" indent="-285750" algn="r" rtl="1">
              <a:buFont typeface="Arial" panose="020B0604020202020204" pitchFamily="34" charset="0"/>
              <a:buChar char="•"/>
            </a:pPr>
            <a:r>
              <a:rPr lang="fa-IR" b="1" dirty="0" smtClean="0">
                <a:cs typeface="B Nazanin" panose="00000400000000000000" pitchFamily="2" charset="-78"/>
              </a:rPr>
              <a:t>مواد آموزشی</a:t>
            </a:r>
          </a:p>
          <a:p>
            <a:pPr marL="285750" indent="-285750" algn="r" rtl="1">
              <a:buFont typeface="Arial" panose="020B0604020202020204" pitchFamily="34" charset="0"/>
              <a:buChar char="•"/>
            </a:pPr>
            <a:r>
              <a:rPr lang="fa-IR" b="1" dirty="0">
                <a:cs typeface="B Nazanin" panose="00000400000000000000" pitchFamily="2" charset="-78"/>
              </a:rPr>
              <a:t>فناوری های آموزشی</a:t>
            </a:r>
            <a:endParaRPr lang="en-US" b="1" dirty="0">
              <a:cs typeface="B Nazanin" panose="00000400000000000000" pitchFamily="2" charset="-78"/>
            </a:endParaRPr>
          </a:p>
          <a:p>
            <a:pPr marL="285750" indent="-285750" algn="r" rtl="1">
              <a:buFont typeface="Arial" panose="020B0604020202020204" pitchFamily="34" charset="0"/>
              <a:buChar char="•"/>
            </a:pPr>
            <a:r>
              <a:rPr lang="fa-IR" b="1" dirty="0">
                <a:cs typeface="B Nazanin" panose="00000400000000000000" pitchFamily="2" charset="-78"/>
              </a:rPr>
              <a:t>ساعات کار هفتگی</a:t>
            </a:r>
          </a:p>
          <a:p>
            <a:pPr marL="285750" indent="-285750" algn="r" rtl="1">
              <a:buFont typeface="Arial" panose="020B0604020202020204" pitchFamily="34" charset="0"/>
              <a:buChar char="•"/>
            </a:pPr>
            <a:r>
              <a:rPr lang="fa-IR" b="1" dirty="0">
                <a:cs typeface="B Nazanin" panose="00000400000000000000" pitchFamily="2" charset="-78"/>
              </a:rPr>
              <a:t>روش تلفيقي يكي از راهكارهاي تقويت </a:t>
            </a:r>
            <a:r>
              <a:rPr lang="fa-IR" b="1" dirty="0">
                <a:cs typeface="B Nazanin" panose="00000400000000000000" pitchFamily="2" charset="-78"/>
              </a:rPr>
              <a:t>خلاقيت</a:t>
            </a:r>
          </a:p>
          <a:p>
            <a:pPr marL="285750" indent="-285750" algn="r" rtl="1">
              <a:buFont typeface="Arial" panose="020B0604020202020204" pitchFamily="34" charset="0"/>
              <a:buChar char="•"/>
            </a:pPr>
            <a:r>
              <a:rPr lang="fa-IR" b="1" dirty="0">
                <a:cs typeface="B Nazanin" panose="00000400000000000000" pitchFamily="2" charset="-78"/>
              </a:rPr>
              <a:t>ارزشیابی پیشرفت تحصیلی</a:t>
            </a:r>
          </a:p>
          <a:p>
            <a:pPr marL="285750" indent="-285750" algn="r" rtl="1">
              <a:buFont typeface="Arial" panose="020B0604020202020204" pitchFamily="34" charset="0"/>
              <a:buChar char="•"/>
            </a:pPr>
            <a:r>
              <a:rPr lang="fa-IR" b="1" dirty="0">
                <a:cs typeface="B Nazanin" panose="00000400000000000000" pitchFamily="2" charset="-78"/>
              </a:rPr>
              <a:t>نمونه ایی از آموزش هنر </a:t>
            </a:r>
            <a:r>
              <a:rPr lang="fa-IR" b="1" dirty="0" smtClean="0">
                <a:cs typeface="B Nazanin" panose="00000400000000000000" pitchFamily="2" charset="-78"/>
              </a:rPr>
              <a:t>در مقطع ابتدایی</a:t>
            </a:r>
            <a:r>
              <a:rPr lang="fa-IR" b="1" dirty="0" smtClean="0">
                <a:solidFill>
                  <a:schemeClr val="bg1"/>
                </a:solidFill>
                <a:cs typeface="B Titr" panose="00000700000000000000" pitchFamily="2" charset="-78"/>
              </a:rPr>
              <a:t>بتدایی</a:t>
            </a:r>
            <a:endParaRPr lang="fa-IR" b="1" dirty="0">
              <a:solidFill>
                <a:schemeClr val="bg1"/>
              </a:solidFill>
              <a:cs typeface="B Titr" panose="00000700000000000000" pitchFamily="2" charset="-78"/>
            </a:endParaRPr>
          </a:p>
        </p:txBody>
      </p:sp>
    </p:spTree>
    <p:extLst>
      <p:ext uri="{BB962C8B-B14F-4D97-AF65-F5344CB8AC3E}">
        <p14:creationId xmlns:p14="http://schemas.microsoft.com/office/powerpoint/2010/main" val="350122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flipH="1">
            <a:off x="6588224" y="404664"/>
            <a:ext cx="1892636" cy="953356"/>
          </a:xfrm>
          <a:prstGeom prst="homePlate">
            <a:avLst/>
          </a:prstGeom>
          <a:solidFill>
            <a:srgbClr val="0070C0"/>
          </a:solidFill>
          <a:ln>
            <a:noFill/>
          </a:ln>
          <a:scene3d>
            <a:camera prst="orthographicFront"/>
            <a:lightRig rig="threePt" dir="t">
              <a:rot lat="0" lon="0" rev="7500000"/>
            </a:lightRig>
          </a:scene3d>
        </p:spPr>
        <p:style>
          <a:lnRef idx="1">
            <a:schemeClr val="accent5"/>
          </a:lnRef>
          <a:fillRef idx="2">
            <a:schemeClr val="accent5"/>
          </a:fillRef>
          <a:effectRef idx="1">
            <a:schemeClr val="accent5"/>
          </a:effectRef>
          <a:fontRef idx="minor">
            <a:schemeClr val="dk1"/>
          </a:fontRef>
        </p:style>
        <p:txBody>
          <a:bodyPr/>
          <a:lstStyle/>
          <a:p>
            <a:endParaRPr lang="fa-IR" dirty="0" smtClean="0">
              <a:solidFill>
                <a:schemeClr val="bg1"/>
              </a:solidFill>
              <a:latin typeface="IRANSans" panose="02040503050201020203" pitchFamily="18" charset="-78"/>
              <a:cs typeface="B Titr" panose="00000700000000000000" pitchFamily="2" charset="-78"/>
            </a:endParaRPr>
          </a:p>
          <a:p>
            <a:pPr algn="ctr"/>
            <a:r>
              <a:rPr lang="fa-IR" sz="2400" dirty="0" smtClean="0">
                <a:solidFill>
                  <a:schemeClr val="bg1"/>
                </a:solidFill>
                <a:latin typeface="IRANSans" panose="02040503050201020203" pitchFamily="18" charset="-78"/>
                <a:cs typeface="B Titr" panose="00000700000000000000" pitchFamily="2" charset="-78"/>
              </a:rPr>
              <a:t>چکیده</a:t>
            </a:r>
            <a:endParaRPr lang="en-US" sz="2400" dirty="0">
              <a:solidFill>
                <a:schemeClr val="bg1"/>
              </a:solidFill>
              <a:latin typeface="IRANSans" panose="02040503050201020203" pitchFamily="18" charset="-78"/>
              <a:cs typeface="B Titr" panose="00000700000000000000" pitchFamily="2" charset="-78"/>
            </a:endParaRPr>
          </a:p>
          <a:p>
            <a:pPr algn="r"/>
            <a:endParaRPr lang="en-US" dirty="0">
              <a:solidFill>
                <a:schemeClr val="bg1"/>
              </a:solidFill>
              <a:latin typeface="IRANSans" panose="02040503050201020203" pitchFamily="18" charset="-78"/>
              <a:cs typeface="B Titr" panose="00000700000000000000" pitchFamily="2" charset="-78"/>
            </a:endParaRPr>
          </a:p>
        </p:txBody>
      </p:sp>
      <p:sp>
        <p:nvSpPr>
          <p:cNvPr id="4" name="Rectangle 3"/>
          <p:cNvSpPr/>
          <p:nvPr/>
        </p:nvSpPr>
        <p:spPr>
          <a:xfrm>
            <a:off x="1691680" y="1700808"/>
            <a:ext cx="6516216" cy="2585323"/>
          </a:xfrm>
          <a:prstGeom prst="rect">
            <a:avLst/>
          </a:prstGeom>
        </p:spPr>
        <p:txBody>
          <a:bodyPr wrap="square">
            <a:spAutoFit/>
          </a:bodyPr>
          <a:lstStyle/>
          <a:p>
            <a:pPr algn="justLow" rtl="1">
              <a:lnSpc>
                <a:spcPct val="150000"/>
              </a:lnSpc>
            </a:pPr>
            <a:r>
              <a:rPr lang="fa-IR" b="1" dirty="0">
                <a:cs typeface="B Nazanin" panose="00000400000000000000" pitchFamily="2" charset="-78"/>
              </a:rPr>
              <a:t>آموزش هنر در مقاطع ابتدایی، یک بخش مهم از برنامه‌های درسی است</a:t>
            </a:r>
            <a:r>
              <a:rPr lang="fa-IR" b="1" dirty="0" smtClean="0">
                <a:cs typeface="B Nazanin" panose="00000400000000000000" pitchFamily="2" charset="-78"/>
              </a:rPr>
              <a:t>.                  از </a:t>
            </a:r>
            <a:r>
              <a:rPr lang="fa-IR" b="1" dirty="0">
                <a:cs typeface="B Nazanin" panose="00000400000000000000" pitchFamily="2" charset="-78"/>
              </a:rPr>
              <a:t>سال ۱۲۸۸، آموزش عمومی در ایران آغاز شد، اما تا سال ۱۳۱۶ هنر </a:t>
            </a:r>
            <a:r>
              <a:rPr lang="fa-IR" b="1" dirty="0" smtClean="0">
                <a:cs typeface="B Nazanin" panose="00000400000000000000" pitchFamily="2" charset="-78"/>
              </a:rPr>
              <a:t>به  عنوان       </a:t>
            </a:r>
            <a:r>
              <a:rPr lang="fa-IR" b="1" dirty="0">
                <a:cs typeface="B Nazanin" panose="00000400000000000000" pitchFamily="2" charset="-78"/>
              </a:rPr>
              <a:t>درس تدریس نمی‌شد. از آن زمان به بعد، درس هنر به زیرمجموعه‌هایی شامل </a:t>
            </a:r>
            <a:r>
              <a:rPr lang="fa-IR" b="1" dirty="0" smtClean="0">
                <a:cs typeface="B Nazanin" panose="00000400000000000000" pitchFamily="2" charset="-78"/>
              </a:rPr>
              <a:t>       سرود</a:t>
            </a:r>
            <a:r>
              <a:rPr lang="fa-IR" b="1" dirty="0">
                <a:cs typeface="B Nazanin" panose="00000400000000000000" pitchFamily="2" charset="-78"/>
              </a:rPr>
              <a:t>، خوشنویسی، نقاشی و رسم در پایه‌های مختلف ابتدایی اضافه </a:t>
            </a:r>
            <a:r>
              <a:rPr lang="fa-IR" b="1" dirty="0" smtClean="0">
                <a:cs typeface="B Nazanin" panose="00000400000000000000" pitchFamily="2" charset="-78"/>
              </a:rPr>
              <a:t>شد.</a:t>
            </a:r>
          </a:p>
          <a:p>
            <a:pPr algn="justLow" rtl="1">
              <a:lnSpc>
                <a:spcPct val="150000"/>
              </a:lnSpc>
            </a:pPr>
            <a:r>
              <a:rPr lang="fa-IR" b="1" dirty="0" smtClean="0">
                <a:cs typeface="B Nazanin" panose="00000400000000000000" pitchFamily="2" charset="-78"/>
              </a:rPr>
              <a:t> </a:t>
            </a:r>
            <a:r>
              <a:rPr lang="fa-IR" b="1" dirty="0">
                <a:cs typeface="B Nazanin" panose="00000400000000000000" pitchFamily="2" charset="-78"/>
              </a:rPr>
              <a:t>برای پایه‌های اول و دوم، یک ساعت و برای پایه‌های سوم، پنجم و ششم، سه </a:t>
            </a:r>
            <a:r>
              <a:rPr lang="fa-IR" b="1" dirty="0" smtClean="0">
                <a:cs typeface="B Nazanin" panose="00000400000000000000" pitchFamily="2" charset="-78"/>
              </a:rPr>
              <a:t>      ساعت </a:t>
            </a:r>
            <a:r>
              <a:rPr lang="fa-IR" b="1" dirty="0">
                <a:cs typeface="B Nazanin" panose="00000400000000000000" pitchFamily="2" charset="-78"/>
              </a:rPr>
              <a:t>و برای پایه‌های چهارم، چهار ساعت به این درس اختصاص داده </a:t>
            </a:r>
            <a:r>
              <a:rPr lang="fa-IR" b="1" dirty="0" smtClean="0">
                <a:cs typeface="B Nazanin" panose="00000400000000000000" pitchFamily="2" charset="-78"/>
              </a:rPr>
              <a:t>شده  </a:t>
            </a:r>
            <a:r>
              <a:rPr lang="fa-IR" b="1" dirty="0">
                <a:cs typeface="B Nazanin" panose="00000400000000000000" pitchFamily="2" charset="-78"/>
              </a:rPr>
              <a:t>است</a:t>
            </a:r>
            <a:r>
              <a:rPr lang="fa-IR" b="1" dirty="0" smtClean="0">
                <a:cs typeface="B Nazanin" panose="00000400000000000000" pitchFamily="2" charset="-78"/>
              </a:rPr>
              <a:t>.</a:t>
            </a:r>
            <a:endParaRPr lang="fa-IR" b="1" dirty="0">
              <a:cs typeface="B Nazanin" panose="00000400000000000000" pitchFamily="2" charset="-78"/>
            </a:endParaRPr>
          </a:p>
        </p:txBody>
      </p:sp>
    </p:spTree>
    <p:extLst>
      <p:ext uri="{BB962C8B-B14F-4D97-AF65-F5344CB8AC3E}">
        <p14:creationId xmlns:p14="http://schemas.microsoft.com/office/powerpoint/2010/main" val="3834585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flipH="1">
            <a:off x="4716016" y="404664"/>
            <a:ext cx="3764844" cy="953356"/>
          </a:xfrm>
          <a:prstGeom prst="homePlate">
            <a:avLst/>
          </a:prstGeom>
          <a:solidFill>
            <a:srgbClr val="9CE95D"/>
          </a:solidFill>
          <a:ln>
            <a:noFill/>
          </a:ln>
          <a:scene3d>
            <a:camera prst="orthographicFront"/>
            <a:lightRig rig="threePt" dir="t">
              <a:rot lat="0" lon="0" rev="7500000"/>
            </a:lightRig>
          </a:scene3d>
        </p:spPr>
        <p:style>
          <a:lnRef idx="1">
            <a:schemeClr val="accent5"/>
          </a:lnRef>
          <a:fillRef idx="2">
            <a:schemeClr val="accent5"/>
          </a:fillRef>
          <a:effectRef idx="1">
            <a:schemeClr val="accent5"/>
          </a:effectRef>
          <a:fontRef idx="minor">
            <a:schemeClr val="dk1"/>
          </a:fontRef>
        </p:style>
        <p:txBody>
          <a:bodyPr/>
          <a:lstStyle/>
          <a:p>
            <a:endParaRPr lang="fa-IR" dirty="0" smtClean="0">
              <a:solidFill>
                <a:schemeClr val="tx1"/>
              </a:solidFill>
              <a:latin typeface="IRANSans" panose="02040503050201020203" pitchFamily="18" charset="-78"/>
              <a:cs typeface="B Titr" panose="00000700000000000000" pitchFamily="2" charset="-78"/>
            </a:endParaRPr>
          </a:p>
          <a:p>
            <a:pPr algn="ctr"/>
            <a:r>
              <a:rPr lang="fa-IR" sz="2400" dirty="0" smtClean="0">
                <a:solidFill>
                  <a:schemeClr val="tx1"/>
                </a:solidFill>
                <a:latin typeface="IRANSans" panose="02040503050201020203" pitchFamily="18" charset="-78"/>
                <a:cs typeface="B Titr" panose="00000700000000000000" pitchFamily="2" charset="-78"/>
              </a:rPr>
              <a:t>تاریخچه آموزش هنر در ایران</a:t>
            </a:r>
            <a:endParaRPr lang="en-US" sz="2400" dirty="0">
              <a:solidFill>
                <a:schemeClr val="tx1"/>
              </a:solidFill>
              <a:latin typeface="IRANSans" panose="02040503050201020203" pitchFamily="18" charset="-78"/>
              <a:cs typeface="B Titr" panose="00000700000000000000" pitchFamily="2" charset="-78"/>
            </a:endParaRPr>
          </a:p>
          <a:p>
            <a:pPr algn="r"/>
            <a:endParaRPr lang="en-US" dirty="0">
              <a:solidFill>
                <a:schemeClr val="tx1"/>
              </a:solidFill>
              <a:latin typeface="IRANSans" panose="02040503050201020203" pitchFamily="18" charset="-78"/>
              <a:cs typeface="B Titr" panose="00000700000000000000" pitchFamily="2" charset="-78"/>
            </a:endParaRPr>
          </a:p>
        </p:txBody>
      </p:sp>
      <p:sp>
        <p:nvSpPr>
          <p:cNvPr id="3" name="Rectangle 2"/>
          <p:cNvSpPr/>
          <p:nvPr/>
        </p:nvSpPr>
        <p:spPr>
          <a:xfrm>
            <a:off x="1534903" y="1628800"/>
            <a:ext cx="6948264" cy="5043688"/>
          </a:xfrm>
          <a:prstGeom prst="rect">
            <a:avLst/>
          </a:prstGeom>
        </p:spPr>
        <p:txBody>
          <a:bodyPr wrap="square">
            <a:spAutoFit/>
          </a:bodyPr>
          <a:lstStyle/>
          <a:p>
            <a:pPr algn="justLow" rtl="1">
              <a:lnSpc>
                <a:spcPct val="150000"/>
              </a:lnSpc>
            </a:pPr>
            <a:r>
              <a:rPr lang="fa-IR" b="1" dirty="0">
                <a:cs typeface="B Nazanin" panose="00000400000000000000" pitchFamily="2" charset="-78"/>
              </a:rPr>
              <a:t>آموزش عمومی در ایران از </a:t>
            </a:r>
            <a:r>
              <a:rPr lang="fa-IR" b="1" u="sng" dirty="0">
                <a:cs typeface="B Nazanin" panose="00000400000000000000" pitchFamily="2" charset="-78"/>
              </a:rPr>
              <a:t>سال 1288</a:t>
            </a:r>
            <a:r>
              <a:rPr lang="fa-IR" b="1" dirty="0">
                <a:cs typeface="B Nazanin" panose="00000400000000000000" pitchFamily="2" charset="-78"/>
              </a:rPr>
              <a:t> شروع گردید اما تا </a:t>
            </a:r>
            <a:r>
              <a:rPr lang="fa-IR" b="1" u="sng" dirty="0">
                <a:cs typeface="B Nazanin" panose="00000400000000000000" pitchFamily="2" charset="-78"/>
              </a:rPr>
              <a:t>سال 1316 </a:t>
            </a:r>
            <a:r>
              <a:rPr lang="fa-IR" b="1" dirty="0">
                <a:cs typeface="B Nazanin" panose="00000400000000000000" pitchFamily="2" charset="-78"/>
              </a:rPr>
              <a:t>هنر به عنوان درس </a:t>
            </a:r>
            <a:r>
              <a:rPr lang="fa-IR" b="1" dirty="0" smtClean="0">
                <a:cs typeface="B Nazanin" panose="00000400000000000000" pitchFamily="2" charset="-78"/>
              </a:rPr>
              <a:t>تدریس  </a:t>
            </a:r>
            <a:r>
              <a:rPr lang="fa-IR" b="1" dirty="0">
                <a:cs typeface="B Nazanin" panose="00000400000000000000" pitchFamily="2" charset="-78"/>
              </a:rPr>
              <a:t>نمی­‌شد. از این تاریخ درس هنر با زیر مجموعه‌ای شامل </a:t>
            </a:r>
            <a:r>
              <a:rPr lang="fa-IR" b="1" dirty="0">
                <a:solidFill>
                  <a:srgbClr val="C00000"/>
                </a:solidFill>
                <a:cs typeface="B Nazanin" panose="00000400000000000000" pitchFamily="2" charset="-78"/>
              </a:rPr>
              <a:t>سرود، خوشنویسی، </a:t>
            </a:r>
            <a:r>
              <a:rPr lang="fa-IR" b="1" dirty="0" smtClean="0">
                <a:solidFill>
                  <a:srgbClr val="C00000"/>
                </a:solidFill>
                <a:cs typeface="B Nazanin" panose="00000400000000000000" pitchFamily="2" charset="-78"/>
              </a:rPr>
              <a:t>      نقاشی </a:t>
            </a:r>
            <a:r>
              <a:rPr lang="fa-IR" b="1" dirty="0">
                <a:solidFill>
                  <a:srgbClr val="C00000"/>
                </a:solidFill>
                <a:cs typeface="B Nazanin" panose="00000400000000000000" pitchFamily="2" charset="-78"/>
              </a:rPr>
              <a:t>و رسم </a:t>
            </a:r>
            <a:r>
              <a:rPr lang="fa-IR" b="1" dirty="0" smtClean="0">
                <a:cs typeface="B Nazanin" panose="00000400000000000000" pitchFamily="2" charset="-78"/>
              </a:rPr>
              <a:t>درپایه‌های </a:t>
            </a:r>
            <a:r>
              <a:rPr lang="fa-IR" b="1" dirty="0">
                <a:cs typeface="B Nazanin" panose="00000400000000000000" pitchFamily="2" charset="-78"/>
              </a:rPr>
              <a:t>مختلف ابتدایی به سایر دروس اضافه شد که برای پایه اول </a:t>
            </a:r>
            <a:r>
              <a:rPr lang="fa-IR" b="1" dirty="0" smtClean="0">
                <a:cs typeface="B Nazanin" panose="00000400000000000000" pitchFamily="2" charset="-78"/>
              </a:rPr>
              <a:t>و      </a:t>
            </a:r>
            <a:r>
              <a:rPr lang="fa-IR" b="1" dirty="0">
                <a:cs typeface="B Nazanin" panose="00000400000000000000" pitchFamily="2" charset="-78"/>
              </a:rPr>
              <a:t>دوم یک ساعت و پایه سوم، </a:t>
            </a:r>
            <a:r>
              <a:rPr lang="fa-IR" b="1" dirty="0" smtClean="0">
                <a:cs typeface="B Nazanin" panose="00000400000000000000" pitchFamily="2" charset="-78"/>
              </a:rPr>
              <a:t>  پنجم </a:t>
            </a:r>
            <a:r>
              <a:rPr lang="fa-IR" b="1" dirty="0">
                <a:cs typeface="B Nazanin" panose="00000400000000000000" pitchFamily="2" charset="-78"/>
              </a:rPr>
              <a:t>و ششم سه ساعت و پایه چهارم، چهار ساعت به این درس اختصاص داده شد. در </a:t>
            </a:r>
            <a:r>
              <a:rPr lang="fa-IR" b="1" u="sng" dirty="0">
                <a:cs typeface="B Nazanin" panose="00000400000000000000" pitchFamily="2" charset="-78"/>
              </a:rPr>
              <a:t>سال 1319</a:t>
            </a:r>
            <a:r>
              <a:rPr lang="fa-IR" b="1" dirty="0">
                <a:cs typeface="B Nazanin" panose="00000400000000000000" pitchFamily="2" charset="-78"/>
              </a:rPr>
              <a:t> </a:t>
            </a:r>
            <a:r>
              <a:rPr lang="fa-IR" b="1" dirty="0" smtClean="0">
                <a:cs typeface="B Nazanin" panose="00000400000000000000" pitchFamily="2" charset="-78"/>
              </a:rPr>
              <a:t>   این </a:t>
            </a:r>
            <a:r>
              <a:rPr lang="fa-IR" b="1" dirty="0">
                <a:cs typeface="B Nazanin" panose="00000400000000000000" pitchFamily="2" charset="-78"/>
              </a:rPr>
              <a:t>ساعات افزایش پیدا کرد و پایه‌های پنجم و ششم، شش ساعت، پایه‌های دوم تا چهارم، </a:t>
            </a:r>
            <a:r>
              <a:rPr lang="fa-IR" b="1" dirty="0" smtClean="0">
                <a:cs typeface="B Nazanin" panose="00000400000000000000" pitchFamily="2" charset="-78"/>
              </a:rPr>
              <a:t>چهار    </a:t>
            </a:r>
            <a:r>
              <a:rPr lang="fa-IR" b="1" dirty="0">
                <a:cs typeface="B Nazanin" panose="00000400000000000000" pitchFamily="2" charset="-78"/>
              </a:rPr>
              <a:t>ساعت و در پایه اول یک ساعت </a:t>
            </a:r>
            <a:r>
              <a:rPr lang="fa-IR" b="1" dirty="0" smtClean="0">
                <a:cs typeface="B Nazanin" panose="00000400000000000000" pitchFamily="2" charset="-78"/>
              </a:rPr>
              <a:t>به       </a:t>
            </a:r>
            <a:r>
              <a:rPr lang="fa-IR" b="1" dirty="0">
                <a:cs typeface="B Nazanin" panose="00000400000000000000" pitchFamily="2" charset="-78"/>
              </a:rPr>
              <a:t>این درس اختصاص داده شد.</a:t>
            </a:r>
          </a:p>
          <a:p>
            <a:pPr algn="justLow" rtl="1">
              <a:lnSpc>
                <a:spcPct val="150000"/>
              </a:lnSpc>
            </a:pPr>
            <a:r>
              <a:rPr lang="fa-IR" b="1" dirty="0">
                <a:cs typeface="B Nazanin" panose="00000400000000000000" pitchFamily="2" charset="-78"/>
              </a:rPr>
              <a:t>در </a:t>
            </a:r>
            <a:r>
              <a:rPr lang="fa-IR" b="1" u="sng" dirty="0">
                <a:cs typeface="B Nazanin" panose="00000400000000000000" pitchFamily="2" charset="-78"/>
              </a:rPr>
              <a:t>سال 1328</a:t>
            </a:r>
            <a:r>
              <a:rPr lang="fa-IR" b="1" dirty="0">
                <a:cs typeface="B Nazanin" panose="00000400000000000000" pitchFamily="2" charset="-78"/>
              </a:rPr>
              <a:t> </a:t>
            </a:r>
            <a:r>
              <a:rPr lang="fa-IR" b="1" dirty="0">
                <a:solidFill>
                  <a:srgbClr val="C00000"/>
                </a:solidFill>
                <a:cs typeface="B Nazanin" panose="00000400000000000000" pitchFamily="2" charset="-78"/>
              </a:rPr>
              <a:t>رسم را از سرفصل هنر حذف و کاردستی</a:t>
            </a:r>
            <a:r>
              <a:rPr lang="fa-IR" b="1" dirty="0">
                <a:cs typeface="B Nazanin" panose="00000400000000000000" pitchFamily="2" charset="-78"/>
              </a:rPr>
              <a:t> را اضافه نمودند و در </a:t>
            </a:r>
            <a:r>
              <a:rPr lang="fa-IR" b="1" u="sng" dirty="0">
                <a:cs typeface="B Nazanin" panose="00000400000000000000" pitchFamily="2" charset="-78"/>
              </a:rPr>
              <a:t>سال 1342</a:t>
            </a:r>
            <a:r>
              <a:rPr lang="fa-IR" b="1" dirty="0">
                <a:cs typeface="B Nazanin" panose="00000400000000000000" pitchFamily="2" charset="-78"/>
              </a:rPr>
              <a:t> </a:t>
            </a:r>
            <a:r>
              <a:rPr lang="fa-IR" b="1" dirty="0">
                <a:solidFill>
                  <a:srgbClr val="C00000"/>
                </a:solidFill>
                <a:cs typeface="B Nazanin" panose="00000400000000000000" pitchFamily="2" charset="-78"/>
              </a:rPr>
              <a:t>سرود </a:t>
            </a:r>
            <a:r>
              <a:rPr lang="fa-IR" b="1" dirty="0" smtClean="0">
                <a:solidFill>
                  <a:srgbClr val="C00000"/>
                </a:solidFill>
                <a:cs typeface="B Nazanin" panose="00000400000000000000" pitchFamily="2" charset="-78"/>
              </a:rPr>
              <a:t>نیز از </a:t>
            </a:r>
            <a:r>
              <a:rPr lang="fa-IR" b="1" dirty="0">
                <a:solidFill>
                  <a:srgbClr val="C00000"/>
                </a:solidFill>
                <a:cs typeface="B Nazanin" panose="00000400000000000000" pitchFamily="2" charset="-78"/>
              </a:rPr>
              <a:t>سرفصل هنر</a:t>
            </a:r>
            <a:r>
              <a:rPr lang="fa-IR" b="1" dirty="0">
                <a:cs typeface="B Nazanin" panose="00000400000000000000" pitchFamily="2" charset="-78"/>
              </a:rPr>
              <a:t> حذف شد. اما ساعات هنر از پایه اول تا چهارم به پنج </a:t>
            </a:r>
            <a:r>
              <a:rPr lang="fa-IR" b="1" dirty="0" smtClean="0">
                <a:cs typeface="B Nazanin" panose="00000400000000000000" pitchFamily="2" charset="-78"/>
              </a:rPr>
              <a:t>ساعت      </a:t>
            </a:r>
            <a:r>
              <a:rPr lang="fa-IR" b="1" dirty="0">
                <a:cs typeface="B Nazanin" panose="00000400000000000000" pitchFamily="2" charset="-78"/>
              </a:rPr>
              <a:t>افزایش یافت و </a:t>
            </a:r>
            <a:r>
              <a:rPr lang="fa-IR" b="1" dirty="0" smtClean="0">
                <a:cs typeface="B Nazanin" panose="00000400000000000000" pitchFamily="2" charset="-78"/>
              </a:rPr>
              <a:t>در پایه­‌های </a:t>
            </a:r>
            <a:r>
              <a:rPr lang="fa-IR" b="1" dirty="0">
                <a:cs typeface="B Nazanin" panose="00000400000000000000" pitchFamily="2" charset="-78"/>
              </a:rPr>
              <a:t>پنجم و ششم هشت ساعت به هنر اختصاص داده شد. </a:t>
            </a:r>
            <a:r>
              <a:rPr lang="fa-IR" b="1" dirty="0" smtClean="0">
                <a:cs typeface="B Nazanin" panose="00000400000000000000" pitchFamily="2" charset="-78"/>
              </a:rPr>
              <a:t>این      </a:t>
            </a:r>
            <a:r>
              <a:rPr lang="fa-IR" b="1" dirty="0">
                <a:cs typeface="B Nazanin" panose="00000400000000000000" pitchFamily="2" charset="-78"/>
              </a:rPr>
              <a:t>ساعات حداکثر ساعتی است که در تاریخ آموزشی در دوره ابتدایی به هنر </a:t>
            </a:r>
            <a:r>
              <a:rPr lang="fa-IR" b="1" dirty="0" smtClean="0">
                <a:cs typeface="B Nazanin" panose="00000400000000000000" pitchFamily="2" charset="-78"/>
              </a:rPr>
              <a:t>اختصاص          </a:t>
            </a:r>
            <a:r>
              <a:rPr lang="fa-IR" b="1" dirty="0">
                <a:cs typeface="B Nazanin" panose="00000400000000000000" pitchFamily="2" charset="-78"/>
              </a:rPr>
              <a:t>داده شده است</a:t>
            </a:r>
            <a:r>
              <a:rPr lang="fa-IR" b="1" dirty="0" smtClean="0">
                <a:cs typeface="B Nazanin" panose="00000400000000000000" pitchFamily="2" charset="-78"/>
              </a:rPr>
              <a:t>.</a:t>
            </a:r>
            <a:endParaRPr lang="fa-IR" b="1" dirty="0">
              <a:cs typeface="B Nazanin" panose="00000400000000000000" pitchFamily="2" charset="-78"/>
            </a:endParaRPr>
          </a:p>
        </p:txBody>
      </p:sp>
    </p:spTree>
    <p:extLst>
      <p:ext uri="{BB962C8B-B14F-4D97-AF65-F5344CB8AC3E}">
        <p14:creationId xmlns:p14="http://schemas.microsoft.com/office/powerpoint/2010/main" val="3278236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flipH="1">
            <a:off x="4719917" y="477856"/>
            <a:ext cx="3976967" cy="953356"/>
          </a:xfrm>
          <a:prstGeom prst="homePlate">
            <a:avLst/>
          </a:prstGeom>
          <a:solidFill>
            <a:srgbClr val="65B6FB"/>
          </a:solidFill>
          <a:ln>
            <a:noFill/>
          </a:ln>
          <a:scene3d>
            <a:camera prst="orthographicFront"/>
            <a:lightRig rig="threePt" dir="t">
              <a:rot lat="0" lon="0" rev="7500000"/>
            </a:lightRig>
          </a:scene3d>
        </p:spPr>
        <p:style>
          <a:lnRef idx="1">
            <a:schemeClr val="accent5"/>
          </a:lnRef>
          <a:fillRef idx="2">
            <a:schemeClr val="accent5"/>
          </a:fillRef>
          <a:effectRef idx="1">
            <a:schemeClr val="accent5"/>
          </a:effectRef>
          <a:fontRef idx="minor">
            <a:schemeClr val="dk1"/>
          </a:fontRef>
        </p:style>
        <p:txBody>
          <a:bodyPr/>
          <a:lstStyle/>
          <a:p>
            <a:endParaRPr lang="fa-IR" dirty="0" smtClean="0">
              <a:solidFill>
                <a:schemeClr val="bg1"/>
              </a:solidFill>
              <a:latin typeface="IRANSans" panose="02040503050201020203" pitchFamily="18" charset="-78"/>
              <a:cs typeface="B Titr" panose="00000700000000000000" pitchFamily="2" charset="-78"/>
            </a:endParaRPr>
          </a:p>
          <a:p>
            <a:pPr algn="ctr"/>
            <a:r>
              <a:rPr lang="fa-IR" sz="2400" dirty="0">
                <a:solidFill>
                  <a:schemeClr val="bg1"/>
                </a:solidFill>
                <a:latin typeface="IRANSans" panose="02040503050201020203" pitchFamily="18" charset="-78"/>
                <a:cs typeface="B Titr" panose="00000700000000000000" pitchFamily="2" charset="-78"/>
              </a:rPr>
              <a:t>اهداف کتاب هنر دوره ابتدایی</a:t>
            </a:r>
            <a:endParaRPr lang="en-US" sz="2400" dirty="0">
              <a:solidFill>
                <a:schemeClr val="bg1"/>
              </a:solidFill>
              <a:latin typeface="IRANSans" panose="02040503050201020203" pitchFamily="18" charset="-78"/>
              <a:cs typeface="B Titr" panose="00000700000000000000" pitchFamily="2" charset="-78"/>
            </a:endParaRPr>
          </a:p>
          <a:p>
            <a:pPr algn="r"/>
            <a:endParaRPr lang="en-US" dirty="0">
              <a:solidFill>
                <a:schemeClr val="bg1"/>
              </a:solidFill>
              <a:latin typeface="IRANSans" panose="02040503050201020203" pitchFamily="18" charset="-78"/>
              <a:cs typeface="B Titr" panose="00000700000000000000" pitchFamily="2" charset="-78"/>
            </a:endParaRPr>
          </a:p>
        </p:txBody>
      </p:sp>
      <p:sp>
        <p:nvSpPr>
          <p:cNvPr id="5" name="Rectangle 4"/>
          <p:cNvSpPr/>
          <p:nvPr/>
        </p:nvSpPr>
        <p:spPr>
          <a:xfrm>
            <a:off x="1547664" y="1864676"/>
            <a:ext cx="7152583" cy="4524315"/>
          </a:xfrm>
          <a:prstGeom prst="rect">
            <a:avLst/>
          </a:prstGeom>
        </p:spPr>
        <p:txBody>
          <a:bodyPr wrap="square">
            <a:spAutoFit/>
          </a:bodyPr>
          <a:lstStyle/>
          <a:p>
            <a:pPr algn="justLow" rtl="1">
              <a:lnSpc>
                <a:spcPct val="150000"/>
              </a:lnSpc>
            </a:pPr>
            <a:r>
              <a:rPr lang="fa-IR" sz="2000" b="1" dirty="0" smtClean="0">
                <a:cs typeface="B Nazanin" panose="00000400000000000000" pitchFamily="2" charset="-78"/>
              </a:rPr>
              <a:t>هدف غایی کتاب درسی هنر دوره ابتدایی ،  </a:t>
            </a:r>
            <a:r>
              <a:rPr lang="fa-IR" sz="2000" b="1" dirty="0">
                <a:cs typeface="B Nazanin" panose="00000400000000000000" pitchFamily="2" charset="-78"/>
              </a:rPr>
              <a:t>شکوفایی فطرت و رسیدن </a:t>
            </a:r>
            <a:r>
              <a:rPr lang="fa-IR" sz="2000" b="1" dirty="0" smtClean="0">
                <a:cs typeface="B Nazanin" panose="00000400000000000000" pitchFamily="2" charset="-78"/>
              </a:rPr>
              <a:t>به            حیات </a:t>
            </a:r>
            <a:r>
              <a:rPr lang="fa-IR" sz="2000" b="1" dirty="0">
                <a:cs typeface="B Nazanin" panose="00000400000000000000" pitchFamily="2" charset="-78"/>
              </a:rPr>
              <a:t>طیبه از طریق توجه </a:t>
            </a:r>
            <a:r>
              <a:rPr lang="fa-IR" sz="2000" b="1" dirty="0" smtClean="0">
                <a:cs typeface="B Nazanin" panose="00000400000000000000" pitchFamily="2" charset="-78"/>
              </a:rPr>
              <a:t>به </a:t>
            </a:r>
            <a:r>
              <a:rPr lang="fa-IR" sz="2400" b="1" u="sng" dirty="0">
                <a:solidFill>
                  <a:srgbClr val="00B050"/>
                </a:solidFill>
                <a:cs typeface="B Nazanin" panose="00000400000000000000" pitchFamily="2" charset="-78"/>
              </a:rPr>
              <a:t>پنج </a:t>
            </a:r>
            <a:r>
              <a:rPr lang="fa-IR" sz="2400" b="1" u="sng" dirty="0" smtClean="0">
                <a:solidFill>
                  <a:srgbClr val="00B050"/>
                </a:solidFill>
                <a:cs typeface="B Nazanin" panose="00000400000000000000" pitchFamily="2" charset="-78"/>
              </a:rPr>
              <a:t>عنصر :</a:t>
            </a:r>
          </a:p>
          <a:p>
            <a:pPr algn="justLow" rtl="1">
              <a:lnSpc>
                <a:spcPct val="150000"/>
              </a:lnSpc>
            </a:pPr>
            <a:endParaRPr lang="fa-IR" sz="1200" b="1" u="sng" dirty="0" smtClean="0">
              <a:cs typeface="B Nazanin" panose="00000400000000000000" pitchFamily="2" charset="-78"/>
            </a:endParaRPr>
          </a:p>
          <a:p>
            <a:pPr marL="342900" indent="-342900" algn="justLow" rtl="1">
              <a:lnSpc>
                <a:spcPct val="150000"/>
              </a:lnSpc>
              <a:buFont typeface="Wingdings" panose="05000000000000000000" pitchFamily="2" charset="2"/>
              <a:buChar char="v"/>
            </a:pPr>
            <a:r>
              <a:rPr lang="fa-IR" sz="2000" b="1" dirty="0" smtClean="0">
                <a:cs typeface="B Nazanin" panose="00000400000000000000" pitchFamily="2" charset="-78"/>
              </a:rPr>
              <a:t>تفکر و تعقل : </a:t>
            </a:r>
            <a:r>
              <a:rPr lang="fa-IR" b="1" dirty="0">
                <a:solidFill>
                  <a:srgbClr val="FF0000"/>
                </a:solidFill>
                <a:cs typeface="B Nazanin" panose="00000400000000000000" pitchFamily="2" charset="-78"/>
              </a:rPr>
              <a:t>تخیل، حل مسئله، تفکر خالق، پرسشگری، کاوشگری، هدایت </a:t>
            </a:r>
            <a:r>
              <a:rPr lang="fa-IR" b="1" dirty="0" smtClean="0">
                <a:solidFill>
                  <a:srgbClr val="FF0000"/>
                </a:solidFill>
                <a:cs typeface="B Nazanin" panose="00000400000000000000" pitchFamily="2" charset="-78"/>
              </a:rPr>
              <a:t>مشاهده؛ </a:t>
            </a:r>
          </a:p>
          <a:p>
            <a:pPr marL="342900" indent="-342900" algn="justLow" rtl="1">
              <a:lnSpc>
                <a:spcPct val="150000"/>
              </a:lnSpc>
              <a:buFont typeface="Wingdings" panose="05000000000000000000" pitchFamily="2" charset="2"/>
              <a:buChar char="v"/>
            </a:pPr>
            <a:r>
              <a:rPr lang="fa-IR" sz="2000" b="1" dirty="0" smtClean="0">
                <a:cs typeface="B Nazanin" panose="00000400000000000000" pitchFamily="2" charset="-78"/>
              </a:rPr>
              <a:t>ایمان و باور : </a:t>
            </a:r>
            <a:r>
              <a:rPr lang="fa-IR" b="1" dirty="0">
                <a:solidFill>
                  <a:srgbClr val="FF0000"/>
                </a:solidFill>
                <a:cs typeface="B Nazanin" panose="00000400000000000000" pitchFamily="2" charset="-78"/>
              </a:rPr>
              <a:t>ارزشمندی مخلوقات، ارزشمندی خانواده، وطن دوستی؛</a:t>
            </a:r>
            <a:endParaRPr lang="fa-IR" b="1" dirty="0" smtClean="0">
              <a:solidFill>
                <a:srgbClr val="FF0000"/>
              </a:solidFill>
              <a:cs typeface="B Nazanin" panose="00000400000000000000" pitchFamily="2" charset="-78"/>
            </a:endParaRPr>
          </a:p>
          <a:p>
            <a:pPr marL="342900" indent="-342900" algn="justLow" rtl="1">
              <a:lnSpc>
                <a:spcPct val="150000"/>
              </a:lnSpc>
              <a:buFont typeface="Wingdings" panose="05000000000000000000" pitchFamily="2" charset="2"/>
              <a:buChar char="v"/>
            </a:pPr>
            <a:r>
              <a:rPr lang="fa-IR" sz="2000" b="1" dirty="0" smtClean="0">
                <a:cs typeface="B Nazanin" panose="00000400000000000000" pitchFamily="2" charset="-78"/>
              </a:rPr>
              <a:t>علم : </a:t>
            </a:r>
            <a:r>
              <a:rPr lang="fa-IR" b="1" dirty="0">
                <a:solidFill>
                  <a:srgbClr val="FF0000"/>
                </a:solidFill>
                <a:cs typeface="B Nazanin" panose="00000400000000000000" pitchFamily="2" charset="-78"/>
              </a:rPr>
              <a:t>کشف جهان به عنوان فعل خداوند، فرهنگ و هویت؛ </a:t>
            </a:r>
            <a:endParaRPr lang="fa-IR" b="1" dirty="0" smtClean="0">
              <a:solidFill>
                <a:srgbClr val="FF0000"/>
              </a:solidFill>
              <a:cs typeface="B Nazanin" panose="00000400000000000000" pitchFamily="2" charset="-78"/>
            </a:endParaRPr>
          </a:p>
          <a:p>
            <a:pPr marL="342900" indent="-342900" algn="justLow" rtl="1">
              <a:lnSpc>
                <a:spcPct val="150000"/>
              </a:lnSpc>
              <a:buFont typeface="Wingdings" panose="05000000000000000000" pitchFamily="2" charset="2"/>
              <a:buChar char="v"/>
            </a:pPr>
            <a:r>
              <a:rPr lang="fa-IR" sz="2000" b="1" dirty="0" smtClean="0">
                <a:cs typeface="B Nazanin" panose="00000400000000000000" pitchFamily="2" charset="-78"/>
              </a:rPr>
              <a:t>کار ، عمل و مجاهدت : </a:t>
            </a:r>
            <a:r>
              <a:rPr lang="fa-IR" b="1" dirty="0" smtClean="0">
                <a:solidFill>
                  <a:srgbClr val="FF0000"/>
                </a:solidFill>
                <a:cs typeface="B Nazanin" panose="00000400000000000000" pitchFamily="2" charset="-78"/>
              </a:rPr>
              <a:t>مشارکت</a:t>
            </a:r>
            <a:r>
              <a:rPr lang="fa-IR" b="1" dirty="0">
                <a:solidFill>
                  <a:srgbClr val="FF0000"/>
                </a:solidFill>
                <a:cs typeface="B Nazanin" panose="00000400000000000000" pitchFamily="2" charset="-78"/>
              </a:rPr>
              <a:t>، همکاری، یادگیری مستمر، مطالعه و پژوهش؛</a:t>
            </a:r>
            <a:endParaRPr lang="fa-IR" b="1" dirty="0" smtClean="0">
              <a:solidFill>
                <a:srgbClr val="FF0000"/>
              </a:solidFill>
              <a:cs typeface="B Nazanin" panose="00000400000000000000" pitchFamily="2" charset="-78"/>
            </a:endParaRPr>
          </a:p>
          <a:p>
            <a:pPr marL="342900" indent="-342900" algn="justLow" rtl="1">
              <a:lnSpc>
                <a:spcPct val="150000"/>
              </a:lnSpc>
              <a:buFont typeface="Wingdings" panose="05000000000000000000" pitchFamily="2" charset="2"/>
              <a:buChar char="v"/>
            </a:pPr>
            <a:r>
              <a:rPr lang="fa-IR" sz="2000" b="1" dirty="0" smtClean="0">
                <a:cs typeface="B Nazanin" panose="00000400000000000000" pitchFamily="2" charset="-78"/>
              </a:rPr>
              <a:t>اخلاق و آداب : </a:t>
            </a:r>
            <a:r>
              <a:rPr lang="fa-IR" b="1" dirty="0" smtClean="0">
                <a:solidFill>
                  <a:srgbClr val="FF0000"/>
                </a:solidFill>
                <a:cs typeface="B Nazanin" panose="00000400000000000000" pitchFamily="2" charset="-78"/>
              </a:rPr>
              <a:t>مسئولیت پذیری</a:t>
            </a:r>
            <a:r>
              <a:rPr lang="fa-IR" b="1" dirty="0">
                <a:solidFill>
                  <a:srgbClr val="FF0000"/>
                </a:solidFill>
                <a:cs typeface="B Nazanin" panose="00000400000000000000" pitchFamily="2" charset="-78"/>
              </a:rPr>
              <a:t>، نظم، حسن خلق، قانونمداری. </a:t>
            </a:r>
            <a:endParaRPr lang="fa-IR" b="1" dirty="0" smtClean="0">
              <a:solidFill>
                <a:srgbClr val="FF0000"/>
              </a:solidFill>
              <a:cs typeface="B Nazanin" panose="00000400000000000000" pitchFamily="2" charset="-78"/>
            </a:endParaRPr>
          </a:p>
          <a:p>
            <a:pPr algn="justLow" rtl="1">
              <a:lnSpc>
                <a:spcPct val="150000"/>
              </a:lnSpc>
            </a:pPr>
            <a:endParaRPr lang="fa-IR" sz="1200" b="1" dirty="0" smtClean="0">
              <a:solidFill>
                <a:srgbClr val="FF0000"/>
              </a:solidFill>
              <a:cs typeface="B Nazanin" panose="00000400000000000000" pitchFamily="2" charset="-78"/>
            </a:endParaRPr>
          </a:p>
          <a:p>
            <a:pPr algn="justLow" rtl="1">
              <a:lnSpc>
                <a:spcPct val="150000"/>
              </a:lnSpc>
            </a:pPr>
            <a:r>
              <a:rPr lang="fa-IR" sz="2400" b="1" u="sng" dirty="0">
                <a:solidFill>
                  <a:srgbClr val="00B050"/>
                </a:solidFill>
                <a:cs typeface="B Nazanin" panose="00000400000000000000" pitchFamily="2" charset="-78"/>
              </a:rPr>
              <a:t>در </a:t>
            </a:r>
            <a:r>
              <a:rPr lang="fa-IR" sz="2400" b="1" u="sng" dirty="0" smtClean="0">
                <a:solidFill>
                  <a:srgbClr val="00B050"/>
                </a:solidFill>
                <a:cs typeface="B Nazanin" panose="00000400000000000000" pitchFamily="2" charset="-78"/>
              </a:rPr>
              <a:t>هدف گذاری برنامه های </a:t>
            </a:r>
            <a:r>
              <a:rPr lang="fa-IR" sz="2400" b="1" u="sng" dirty="0">
                <a:solidFill>
                  <a:srgbClr val="00B050"/>
                </a:solidFill>
                <a:cs typeface="B Nazanin" panose="00000400000000000000" pitchFamily="2" charset="-78"/>
              </a:rPr>
              <a:t>درسی و تربیتی توصیه </a:t>
            </a:r>
            <a:r>
              <a:rPr lang="fa-IR" sz="2400" b="1" u="sng" dirty="0" smtClean="0">
                <a:solidFill>
                  <a:srgbClr val="00B050"/>
                </a:solidFill>
                <a:cs typeface="B Nazanin" panose="00000400000000000000" pitchFamily="2" charset="-78"/>
              </a:rPr>
              <a:t>شده است . </a:t>
            </a:r>
            <a:endParaRPr lang="fa-IR" sz="2400" b="1" u="sng" dirty="0">
              <a:solidFill>
                <a:srgbClr val="00B050"/>
              </a:solidFill>
              <a:cs typeface="B Nazanin" panose="00000400000000000000" pitchFamily="2" charset="-78"/>
            </a:endParaRPr>
          </a:p>
        </p:txBody>
      </p:sp>
      <p:sp>
        <p:nvSpPr>
          <p:cNvPr id="7" name="Right Brace 6"/>
          <p:cNvSpPr/>
          <p:nvPr/>
        </p:nvSpPr>
        <p:spPr>
          <a:xfrm>
            <a:off x="4719918" y="3370746"/>
            <a:ext cx="699247" cy="2371147"/>
          </a:xfrm>
          <a:prstGeom prst="rightBrace">
            <a:avLst/>
          </a:prstGeom>
          <a:ln w="76200">
            <a:solidFill>
              <a:schemeClr val="bg1">
                <a:alpha val="6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1357495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flipH="1">
            <a:off x="3816499" y="476672"/>
            <a:ext cx="4844964" cy="953356"/>
          </a:xfrm>
          <a:prstGeom prst="homePlate">
            <a:avLst/>
          </a:prstGeom>
          <a:solidFill>
            <a:srgbClr val="66FF33"/>
          </a:solidFill>
          <a:ln>
            <a:noFill/>
          </a:ln>
          <a:scene3d>
            <a:camera prst="orthographicFront"/>
            <a:lightRig rig="threePt" dir="t">
              <a:rot lat="0" lon="0" rev="7500000"/>
            </a:lightRig>
          </a:scene3d>
        </p:spPr>
        <p:style>
          <a:lnRef idx="1">
            <a:schemeClr val="accent5"/>
          </a:lnRef>
          <a:fillRef idx="2">
            <a:schemeClr val="accent5"/>
          </a:fillRef>
          <a:effectRef idx="1">
            <a:schemeClr val="accent5"/>
          </a:effectRef>
          <a:fontRef idx="minor">
            <a:schemeClr val="dk1"/>
          </a:fontRef>
        </p:style>
        <p:txBody>
          <a:bodyPr/>
          <a:lstStyle/>
          <a:p>
            <a:endParaRPr lang="fa-IR" sz="1400" dirty="0" smtClean="0">
              <a:solidFill>
                <a:schemeClr val="tx1"/>
              </a:solidFill>
              <a:latin typeface="IRANSans" panose="02040503050201020203" pitchFamily="18" charset="-78"/>
              <a:cs typeface="B Titr" panose="00000700000000000000" pitchFamily="2" charset="-78"/>
            </a:endParaRPr>
          </a:p>
          <a:p>
            <a:pPr algn="ctr" rtl="1"/>
            <a:r>
              <a:rPr lang="fa-IR" dirty="0" smtClean="0">
                <a:solidFill>
                  <a:schemeClr val="tx1"/>
                </a:solidFill>
                <a:latin typeface="IRANSans" panose="02040503050201020203" pitchFamily="18" charset="-78"/>
                <a:cs typeface="B Titr" panose="00000700000000000000" pitchFamily="2" charset="-78"/>
              </a:rPr>
              <a:t>مهمترین دستاوردها و نتایج هنری</a:t>
            </a:r>
            <a:r>
              <a:rPr lang="fa-IR" dirty="0">
                <a:solidFill>
                  <a:schemeClr val="tx1"/>
                </a:solidFill>
                <a:latin typeface="IRANSans" panose="02040503050201020203" pitchFamily="18" charset="-78"/>
                <a:cs typeface="B Titr" panose="00000700000000000000" pitchFamily="2" charset="-78"/>
              </a:rPr>
              <a:t> </a:t>
            </a:r>
            <a:r>
              <a:rPr lang="fa-IR" dirty="0" smtClean="0">
                <a:solidFill>
                  <a:schemeClr val="tx1"/>
                </a:solidFill>
                <a:latin typeface="IRANSans" panose="02040503050201020203" pitchFamily="18" charset="-78"/>
                <a:cs typeface="B Titr" panose="00000700000000000000" pitchFamily="2" charset="-78"/>
              </a:rPr>
              <a:t>در دانش آموزان</a:t>
            </a:r>
            <a:endParaRPr lang="en-US" dirty="0">
              <a:solidFill>
                <a:schemeClr val="tx1"/>
              </a:solidFill>
              <a:latin typeface="IRANSans" panose="02040503050201020203" pitchFamily="18" charset="-78"/>
              <a:cs typeface="B Titr" panose="00000700000000000000" pitchFamily="2" charset="-78"/>
            </a:endParaRPr>
          </a:p>
          <a:p>
            <a:pPr algn="r"/>
            <a:endParaRPr lang="en-US" sz="1400" dirty="0">
              <a:solidFill>
                <a:schemeClr val="tx1"/>
              </a:solidFill>
              <a:latin typeface="IRANSans" panose="02040503050201020203" pitchFamily="18" charset="-78"/>
              <a:cs typeface="B Titr" panose="00000700000000000000" pitchFamily="2" charset="-78"/>
            </a:endParaRPr>
          </a:p>
        </p:txBody>
      </p:sp>
      <p:sp>
        <p:nvSpPr>
          <p:cNvPr id="7" name="Rectangle 6"/>
          <p:cNvSpPr/>
          <p:nvPr/>
        </p:nvSpPr>
        <p:spPr>
          <a:xfrm>
            <a:off x="1673189" y="1286012"/>
            <a:ext cx="7020272" cy="5363007"/>
          </a:xfrm>
          <a:prstGeom prst="rect">
            <a:avLst/>
          </a:prstGeom>
        </p:spPr>
        <p:txBody>
          <a:bodyPr wrap="square">
            <a:spAutoFit/>
          </a:bodyPr>
          <a:lstStyle/>
          <a:p>
            <a:pPr marL="342900" indent="-342900" algn="justLow" rtl="1">
              <a:lnSpc>
                <a:spcPct val="250000"/>
              </a:lnSpc>
              <a:buClr>
                <a:srgbClr val="FF0000"/>
              </a:buClr>
              <a:buFont typeface="Wingdings" panose="05000000000000000000" pitchFamily="2" charset="2"/>
              <a:buChar char="v"/>
            </a:pPr>
            <a:r>
              <a:rPr lang="fa-IR" sz="2000" b="1" dirty="0" smtClean="0">
                <a:solidFill>
                  <a:srgbClr val="00B050"/>
                </a:solidFill>
                <a:cs typeface="B Nazanin" panose="00000400000000000000" pitchFamily="2" charset="-78"/>
              </a:rPr>
              <a:t>هنر برای کودک وسیله ابراز احساسات است </a:t>
            </a:r>
            <a:r>
              <a:rPr lang="fa-IR" sz="2000" b="1" dirty="0">
                <a:cs typeface="B Nazanin" panose="00000400000000000000" pitchFamily="2" charset="-78"/>
              </a:rPr>
              <a:t>. ویژگی بارز تمام </a:t>
            </a:r>
            <a:r>
              <a:rPr lang="fa-IR" sz="2000" b="1" dirty="0" smtClean="0">
                <a:cs typeface="B Nazanin" panose="00000400000000000000" pitchFamily="2" charset="-78"/>
              </a:rPr>
              <a:t>فعالیت‌های      </a:t>
            </a:r>
            <a:r>
              <a:rPr lang="fa-IR" sz="2000" b="1" dirty="0">
                <a:cs typeface="B Nazanin" panose="00000400000000000000" pitchFamily="2" charset="-78"/>
              </a:rPr>
              <a:t>هنری این است که راهی برای ابراز احساسات و اندیشه‌های کودکان فراهم </a:t>
            </a:r>
            <a:r>
              <a:rPr lang="fa-IR" sz="2000" b="1" dirty="0" smtClean="0">
                <a:cs typeface="B Nazanin" panose="00000400000000000000" pitchFamily="2" charset="-78"/>
              </a:rPr>
              <a:t>   می‌کند </a:t>
            </a:r>
            <a:r>
              <a:rPr lang="fa-IR" sz="2000" b="1" dirty="0">
                <a:cs typeface="B Nazanin" panose="00000400000000000000" pitchFamily="2" charset="-78"/>
              </a:rPr>
              <a:t>و از این ظریق شما، مربی یا مشاور مدرسه می‌توانید به احساستی که کودک از بیان آن‌ها ناتوان است مانند خشم یا اضطراب پی ببرید.</a:t>
            </a:r>
          </a:p>
          <a:p>
            <a:pPr marL="342900" indent="-342900" algn="justLow" rtl="1">
              <a:lnSpc>
                <a:spcPct val="250000"/>
              </a:lnSpc>
              <a:buClr>
                <a:srgbClr val="FF0000"/>
              </a:buClr>
              <a:buFont typeface="Wingdings" panose="05000000000000000000" pitchFamily="2" charset="2"/>
              <a:buChar char="v"/>
            </a:pPr>
            <a:r>
              <a:rPr lang="fa-IR" sz="2000" b="1" dirty="0" smtClean="0">
                <a:solidFill>
                  <a:srgbClr val="00B050"/>
                </a:solidFill>
                <a:cs typeface="B Nazanin" panose="00000400000000000000" pitchFamily="2" charset="-78"/>
              </a:rPr>
              <a:t>کاربرد </a:t>
            </a:r>
            <a:r>
              <a:rPr lang="fa-IR" sz="2000" b="1" dirty="0">
                <a:solidFill>
                  <a:srgbClr val="00B050"/>
                </a:solidFill>
                <a:cs typeface="B Nazanin" panose="00000400000000000000" pitchFamily="2" charset="-78"/>
              </a:rPr>
              <a:t>حواس مختلف: </a:t>
            </a:r>
            <a:r>
              <a:rPr lang="fa-IR" sz="2000" b="1" dirty="0">
                <a:cs typeface="B Nazanin" panose="00000400000000000000" pitchFamily="2" charset="-78"/>
              </a:rPr>
              <a:t>طبيعتا درگير نمودن چند حس در يادگيری ماندگار </a:t>
            </a:r>
            <a:r>
              <a:rPr lang="fa-IR" sz="2000" b="1" dirty="0" smtClean="0">
                <a:cs typeface="B Nazanin" panose="00000400000000000000" pitchFamily="2" charset="-78"/>
              </a:rPr>
              <a:t>     مؤثرتر </a:t>
            </a:r>
            <a:r>
              <a:rPr lang="fa-IR" sz="2000" b="1" dirty="0">
                <a:cs typeface="B Nazanin" panose="00000400000000000000" pitchFamily="2" charset="-78"/>
              </a:rPr>
              <a:t>است.  </a:t>
            </a:r>
            <a:endParaRPr lang="fa-IR" sz="2000" b="1" dirty="0" smtClean="0">
              <a:cs typeface="B Nazanin" panose="00000400000000000000" pitchFamily="2" charset="-78"/>
            </a:endParaRPr>
          </a:p>
          <a:p>
            <a:pPr marL="342900" indent="-342900" algn="justLow" rtl="1">
              <a:lnSpc>
                <a:spcPct val="250000"/>
              </a:lnSpc>
              <a:buClr>
                <a:srgbClr val="FF0000"/>
              </a:buClr>
              <a:buFont typeface="Wingdings" panose="05000000000000000000" pitchFamily="2" charset="2"/>
              <a:buChar char="v"/>
            </a:pPr>
            <a:r>
              <a:rPr lang="fa-IR" sz="2000" b="1" dirty="0" smtClean="0">
                <a:solidFill>
                  <a:srgbClr val="00B050"/>
                </a:solidFill>
                <a:cs typeface="B Nazanin" panose="00000400000000000000" pitchFamily="2" charset="-78"/>
              </a:rPr>
              <a:t>رشد خودراهبری دانش آموزان</a:t>
            </a:r>
          </a:p>
        </p:txBody>
      </p:sp>
    </p:spTree>
    <p:extLst>
      <p:ext uri="{BB962C8B-B14F-4D97-AF65-F5344CB8AC3E}">
        <p14:creationId xmlns:p14="http://schemas.microsoft.com/office/powerpoint/2010/main" val="1974559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7704" y="620688"/>
            <a:ext cx="6588224" cy="830997"/>
          </a:xfrm>
          <a:prstGeom prst="rect">
            <a:avLst/>
          </a:prstGeom>
        </p:spPr>
        <p:txBody>
          <a:bodyPr wrap="square">
            <a:spAutoFit/>
          </a:bodyPr>
          <a:lstStyle/>
          <a:p>
            <a:pPr algn="r" rtl="1"/>
            <a:r>
              <a:rPr lang="fa-IR" sz="2400" dirty="0">
                <a:solidFill>
                  <a:schemeClr val="accent2">
                    <a:lumMod val="75000"/>
                  </a:schemeClr>
                </a:solidFill>
                <a:latin typeface="tahoma" panose="020B0604030504040204" pitchFamily="34" charset="0"/>
                <a:cs typeface="B Titr" panose="00000700000000000000" pitchFamily="2" charset="-78"/>
              </a:rPr>
              <a:t>روش تلفيقي يكي از راهكارهاي تقويت </a:t>
            </a:r>
            <a:r>
              <a:rPr lang="fa-IR" sz="2400" dirty="0" smtClean="0">
                <a:solidFill>
                  <a:schemeClr val="accent2">
                    <a:lumMod val="75000"/>
                  </a:schemeClr>
                </a:solidFill>
                <a:latin typeface="tahoma" panose="020B0604030504040204" pitchFamily="34" charset="0"/>
                <a:cs typeface="B Titr" panose="00000700000000000000" pitchFamily="2" charset="-78"/>
              </a:rPr>
              <a:t>خلاقيت</a:t>
            </a:r>
            <a:r>
              <a:rPr lang="fa-IR" sz="2400" dirty="0">
                <a:solidFill>
                  <a:schemeClr val="accent2">
                    <a:lumMod val="75000"/>
                  </a:schemeClr>
                </a:solidFill>
                <a:cs typeface="B Titr" panose="00000700000000000000" pitchFamily="2" charset="-78"/>
              </a:rPr>
              <a:t/>
            </a:r>
            <a:br>
              <a:rPr lang="fa-IR" sz="2400" dirty="0">
                <a:solidFill>
                  <a:schemeClr val="accent2">
                    <a:lumMod val="75000"/>
                  </a:schemeClr>
                </a:solidFill>
                <a:cs typeface="B Titr" panose="00000700000000000000" pitchFamily="2" charset="-78"/>
              </a:rPr>
            </a:br>
            <a:endParaRPr lang="fa-IR" sz="2400" dirty="0">
              <a:solidFill>
                <a:schemeClr val="accent2">
                  <a:lumMod val="75000"/>
                </a:schemeClr>
              </a:solidFill>
              <a:cs typeface="B Titr" panose="00000700000000000000" pitchFamily="2" charset="-78"/>
            </a:endParaRPr>
          </a:p>
        </p:txBody>
      </p:sp>
      <p:sp>
        <p:nvSpPr>
          <p:cNvPr id="6" name="Rectangle 5"/>
          <p:cNvSpPr/>
          <p:nvPr/>
        </p:nvSpPr>
        <p:spPr>
          <a:xfrm>
            <a:off x="1907704" y="1628800"/>
            <a:ext cx="6565379" cy="1719702"/>
          </a:xfrm>
          <a:prstGeom prst="rect">
            <a:avLst/>
          </a:prstGeom>
        </p:spPr>
        <p:txBody>
          <a:bodyPr wrap="square">
            <a:spAutoFit/>
          </a:bodyPr>
          <a:lstStyle/>
          <a:p>
            <a:pPr algn="justLow" rtl="1">
              <a:lnSpc>
                <a:spcPct val="150000"/>
              </a:lnSpc>
            </a:pPr>
            <a:r>
              <a:rPr lang="fa-IR" b="1" dirty="0">
                <a:solidFill>
                  <a:srgbClr val="000000"/>
                </a:solidFill>
                <a:latin typeface="tahoma" panose="020B0604030504040204" pitchFamily="34" charset="0"/>
                <a:cs typeface="B Nazanin" panose="00000400000000000000" pitchFamily="2" charset="-78"/>
              </a:rPr>
              <a:t>تلفيق به طور كلي به معناي درهم آميختن و ارتباط دادن حوزه هاي محتوايي است كه غالبا مجزا از يك ديگر در برنامه درسي مدارس گنجانده مي شود. طراحي برنامه درسي تلفيقي با روش هايي گوناگون صورت گرفته كه هر يك ويژگي ها، قابليت ها و امتيازات خاصي دارند</a:t>
            </a:r>
            <a:r>
              <a:rPr lang="fa-IR" b="1" dirty="0" smtClean="0">
                <a:solidFill>
                  <a:srgbClr val="000000"/>
                </a:solidFill>
                <a:latin typeface="tahoma" panose="020B0604030504040204" pitchFamily="34" charset="0"/>
                <a:cs typeface="B Nazanin" panose="00000400000000000000" pitchFamily="2" charset="-78"/>
              </a:rPr>
              <a:t>.</a:t>
            </a:r>
          </a:p>
        </p:txBody>
      </p:sp>
      <p:grpSp>
        <p:nvGrpSpPr>
          <p:cNvPr id="19" name="Group 18"/>
          <p:cNvGrpSpPr/>
          <p:nvPr/>
        </p:nvGrpSpPr>
        <p:grpSpPr>
          <a:xfrm>
            <a:off x="1271042" y="3501008"/>
            <a:ext cx="7156251" cy="3249963"/>
            <a:chOff x="1271042" y="3501008"/>
            <a:chExt cx="7156251" cy="3249963"/>
          </a:xfrm>
        </p:grpSpPr>
        <p:sp>
          <p:nvSpPr>
            <p:cNvPr id="7" name="Round Diagonal Corner Rectangle 6"/>
            <p:cNvSpPr/>
            <p:nvPr/>
          </p:nvSpPr>
          <p:spPr>
            <a:xfrm>
              <a:off x="1874565" y="3501008"/>
              <a:ext cx="6552728" cy="576064"/>
            </a:xfrm>
            <a:prstGeom prst="round2Diag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fa-IR" dirty="0" smtClean="0">
                  <a:solidFill>
                    <a:srgbClr val="FEF808"/>
                  </a:solidFill>
                  <a:cs typeface="B Titr" panose="00000700000000000000" pitchFamily="2" charset="-78"/>
                </a:rPr>
                <a:t>روش تلفیقی در مقطع ابتدایی توجه همزمان به : رشته های مختلف هنری مانند : </a:t>
              </a:r>
              <a:endParaRPr lang="fa-IR" dirty="0">
                <a:solidFill>
                  <a:srgbClr val="FEF808"/>
                </a:solidFill>
                <a:cs typeface="B Titr" panose="00000700000000000000" pitchFamily="2" charset="-78"/>
              </a:endParaRPr>
            </a:p>
          </p:txBody>
        </p:sp>
        <p:sp>
          <p:nvSpPr>
            <p:cNvPr id="9" name="Down Arrow Callout 8"/>
            <p:cNvSpPr/>
            <p:nvPr/>
          </p:nvSpPr>
          <p:spPr>
            <a:xfrm>
              <a:off x="6612046" y="4363651"/>
              <a:ext cx="1584176" cy="864096"/>
            </a:xfrm>
            <a:prstGeom prst="downArrowCallo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نقاشی</a:t>
              </a:r>
              <a:endParaRPr lang="fa-IR" dirty="0">
                <a:solidFill>
                  <a:schemeClr val="tx1"/>
                </a:solidFill>
                <a:cs typeface="B Titr" panose="00000700000000000000" pitchFamily="2" charset="-78"/>
              </a:endParaRPr>
            </a:p>
          </p:txBody>
        </p:sp>
        <p:sp>
          <p:nvSpPr>
            <p:cNvPr id="10" name="Down Arrow Callout 9"/>
            <p:cNvSpPr/>
            <p:nvPr/>
          </p:nvSpPr>
          <p:spPr>
            <a:xfrm>
              <a:off x="4852590" y="4363651"/>
              <a:ext cx="1584176" cy="864096"/>
            </a:xfrm>
            <a:prstGeom prst="downArrowCallou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کاردستی</a:t>
              </a:r>
              <a:endParaRPr lang="fa-IR" dirty="0">
                <a:solidFill>
                  <a:schemeClr val="tx1"/>
                </a:solidFill>
                <a:cs typeface="B Titr" panose="00000700000000000000" pitchFamily="2" charset="-78"/>
              </a:endParaRPr>
            </a:p>
          </p:txBody>
        </p:sp>
        <p:sp>
          <p:nvSpPr>
            <p:cNvPr id="11" name="Down Arrow Callout 10"/>
            <p:cNvSpPr/>
            <p:nvPr/>
          </p:nvSpPr>
          <p:spPr>
            <a:xfrm>
              <a:off x="3061816" y="4339163"/>
              <a:ext cx="1584176" cy="864096"/>
            </a:xfrm>
            <a:prstGeom prst="downArrowCallout">
              <a:avLst/>
            </a:prstGeom>
            <a:solidFill>
              <a:srgbClr val="E19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قصه گویی</a:t>
              </a:r>
              <a:endParaRPr lang="fa-IR" dirty="0">
                <a:solidFill>
                  <a:schemeClr val="tx1"/>
                </a:solidFill>
                <a:cs typeface="B Titr" panose="00000700000000000000" pitchFamily="2" charset="-78"/>
              </a:endParaRPr>
            </a:p>
          </p:txBody>
        </p:sp>
        <p:sp>
          <p:nvSpPr>
            <p:cNvPr id="12" name="Down Arrow Callout 11"/>
            <p:cNvSpPr/>
            <p:nvPr/>
          </p:nvSpPr>
          <p:spPr>
            <a:xfrm>
              <a:off x="1271042" y="4349647"/>
              <a:ext cx="1584176" cy="864096"/>
            </a:xfrm>
            <a:prstGeom prst="downArrowCallout">
              <a:avLst/>
            </a:prstGeom>
            <a:solidFill>
              <a:srgbClr val="66B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نمایش</a:t>
              </a:r>
              <a:endParaRPr lang="fa-IR" dirty="0">
                <a:solidFill>
                  <a:schemeClr val="tx1"/>
                </a:solidFill>
                <a:cs typeface="B Titr" panose="00000700000000000000" pitchFamily="2" charset="-78"/>
              </a:endParaRPr>
            </a:p>
          </p:txBody>
        </p:sp>
        <p:sp>
          <p:nvSpPr>
            <p:cNvPr id="13" name="Right Brace 12"/>
            <p:cNvSpPr/>
            <p:nvPr/>
          </p:nvSpPr>
          <p:spPr>
            <a:xfrm rot="5400000">
              <a:off x="2673214" y="4645159"/>
              <a:ext cx="364008" cy="152630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4" name="TextBox 13"/>
            <p:cNvSpPr txBox="1"/>
            <p:nvPr/>
          </p:nvSpPr>
          <p:spPr>
            <a:xfrm>
              <a:off x="2172662" y="5038977"/>
              <a:ext cx="1728192" cy="369332"/>
            </a:xfrm>
            <a:prstGeom prst="rect">
              <a:avLst/>
            </a:prstGeom>
            <a:noFill/>
          </p:spPr>
          <p:txBody>
            <a:bodyPr wrap="square" rtlCol="1">
              <a:spAutoFit/>
            </a:bodyPr>
            <a:lstStyle/>
            <a:p>
              <a:r>
                <a:rPr lang="fa-IR" b="1" dirty="0" smtClean="0">
                  <a:cs typeface="B Nazanin" panose="00000400000000000000" pitchFamily="2" charset="-78"/>
                </a:rPr>
                <a:t>تربیت شنیداری</a:t>
              </a:r>
              <a:endParaRPr lang="fa-IR" b="1" dirty="0">
                <a:cs typeface="B Nazanin" panose="00000400000000000000" pitchFamily="2" charset="-78"/>
              </a:endParaRPr>
            </a:p>
          </p:txBody>
        </p:sp>
        <p:pic>
          <p:nvPicPr>
            <p:cNvPr id="15" name="Picture 14"/>
            <p:cNvPicPr>
              <a:picLocks noChangeAspect="1"/>
            </p:cNvPicPr>
            <p:nvPr/>
          </p:nvPicPr>
          <p:blipFill rotWithShape="1">
            <a:blip r:embed="rId2"/>
            <a:srcRect t="3691"/>
            <a:stretch/>
          </p:blipFill>
          <p:spPr>
            <a:xfrm>
              <a:off x="6721679" y="5514326"/>
              <a:ext cx="1317265" cy="1224137"/>
            </a:xfrm>
            <a:prstGeom prst="rect">
              <a:avLst/>
            </a:prstGeom>
          </p:spPr>
        </p:pic>
        <p:pic>
          <p:nvPicPr>
            <p:cNvPr id="16" name="Picture 15"/>
            <p:cNvPicPr>
              <a:picLocks noChangeAspect="1"/>
            </p:cNvPicPr>
            <p:nvPr/>
          </p:nvPicPr>
          <p:blipFill>
            <a:blip r:embed="rId3"/>
            <a:stretch>
              <a:fillRect/>
            </a:stretch>
          </p:blipFill>
          <p:spPr>
            <a:xfrm>
              <a:off x="5080696" y="5312268"/>
              <a:ext cx="1127963" cy="1408964"/>
            </a:xfrm>
            <a:prstGeom prst="rect">
              <a:avLst/>
            </a:prstGeom>
          </p:spPr>
        </p:pic>
        <p:pic>
          <p:nvPicPr>
            <p:cNvPr id="17" name="Picture 16"/>
            <p:cNvPicPr>
              <a:picLocks noChangeAspect="1"/>
            </p:cNvPicPr>
            <p:nvPr/>
          </p:nvPicPr>
          <p:blipFill>
            <a:blip r:embed="rId4"/>
            <a:stretch>
              <a:fillRect/>
            </a:stretch>
          </p:blipFill>
          <p:spPr>
            <a:xfrm>
              <a:off x="1385830" y="5417949"/>
              <a:ext cx="1261610" cy="1333022"/>
            </a:xfrm>
            <a:prstGeom prst="rect">
              <a:avLst/>
            </a:prstGeom>
          </p:spPr>
        </p:pic>
        <p:pic>
          <p:nvPicPr>
            <p:cNvPr id="18" name="Picture 17"/>
            <p:cNvPicPr>
              <a:picLocks noChangeAspect="1"/>
            </p:cNvPicPr>
            <p:nvPr/>
          </p:nvPicPr>
          <p:blipFill>
            <a:blip r:embed="rId5"/>
            <a:stretch>
              <a:fillRect/>
            </a:stretch>
          </p:blipFill>
          <p:spPr>
            <a:xfrm>
              <a:off x="3378604" y="5490110"/>
              <a:ext cx="1195220" cy="1260861"/>
            </a:xfrm>
            <a:prstGeom prst="rect">
              <a:avLst/>
            </a:prstGeom>
          </p:spPr>
        </p:pic>
      </p:grpSp>
    </p:spTree>
    <p:extLst>
      <p:ext uri="{BB962C8B-B14F-4D97-AF65-F5344CB8AC3E}">
        <p14:creationId xmlns:p14="http://schemas.microsoft.com/office/powerpoint/2010/main" val="3813600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flipH="1">
            <a:off x="5148064" y="477856"/>
            <a:ext cx="3548816" cy="953356"/>
          </a:xfrm>
          <a:prstGeom prst="homePlate">
            <a:avLst/>
          </a:prstGeom>
          <a:solidFill>
            <a:srgbClr val="9CE95D"/>
          </a:solidFill>
          <a:ln>
            <a:noFill/>
          </a:ln>
          <a:scene3d>
            <a:camera prst="orthographicFront"/>
            <a:lightRig rig="threePt" dir="t">
              <a:rot lat="0" lon="0" rev="7500000"/>
            </a:lightRig>
          </a:scene3d>
        </p:spPr>
        <p:style>
          <a:lnRef idx="1">
            <a:schemeClr val="accent5"/>
          </a:lnRef>
          <a:fillRef idx="2">
            <a:schemeClr val="accent5"/>
          </a:fillRef>
          <a:effectRef idx="1">
            <a:schemeClr val="accent5"/>
          </a:effectRef>
          <a:fontRef idx="minor">
            <a:schemeClr val="dk1"/>
          </a:fontRef>
        </p:style>
        <p:txBody>
          <a:bodyPr/>
          <a:lstStyle/>
          <a:p>
            <a:pPr algn="r"/>
            <a:endParaRPr lang="fa-IR" dirty="0" smtClean="0">
              <a:solidFill>
                <a:schemeClr val="tx1"/>
              </a:solidFill>
              <a:latin typeface="IRANSans" panose="02040503050201020203" pitchFamily="18" charset="-78"/>
              <a:cs typeface="B Titr" panose="00000700000000000000" pitchFamily="2" charset="-78"/>
            </a:endParaRPr>
          </a:p>
          <a:p>
            <a:pPr algn="r"/>
            <a:r>
              <a:rPr lang="fa-IR" sz="2400" dirty="0" smtClean="0">
                <a:cs typeface="B Titr" panose="00000700000000000000" pitchFamily="2" charset="-78"/>
              </a:rPr>
              <a:t>ارزشیابی پیشرفت تحصیلی</a:t>
            </a:r>
            <a:endParaRPr lang="fa-IR" sz="2400" dirty="0">
              <a:cs typeface="B Titr" panose="00000700000000000000" pitchFamily="2" charset="-78"/>
            </a:endParaRPr>
          </a:p>
          <a:p>
            <a:pPr algn="r"/>
            <a:endParaRPr lang="en-US" dirty="0">
              <a:solidFill>
                <a:schemeClr val="tx1"/>
              </a:solidFill>
              <a:latin typeface="IRANSans" panose="02040503050201020203" pitchFamily="18" charset="-78"/>
              <a:cs typeface="B Titr" panose="00000700000000000000" pitchFamily="2" charset="-78"/>
            </a:endParaRPr>
          </a:p>
        </p:txBody>
      </p:sp>
      <p:sp>
        <p:nvSpPr>
          <p:cNvPr id="3" name="Rectangle 2"/>
          <p:cNvSpPr/>
          <p:nvPr/>
        </p:nvSpPr>
        <p:spPr>
          <a:xfrm>
            <a:off x="1475656" y="1648542"/>
            <a:ext cx="7067736" cy="1131079"/>
          </a:xfrm>
          <a:prstGeom prst="rect">
            <a:avLst/>
          </a:prstGeom>
        </p:spPr>
        <p:txBody>
          <a:bodyPr wrap="square">
            <a:spAutoFit/>
          </a:bodyPr>
          <a:lstStyle/>
          <a:p>
            <a:pPr algn="r" rtl="1">
              <a:lnSpc>
                <a:spcPct val="200000"/>
              </a:lnSpc>
            </a:pPr>
            <a:r>
              <a:rPr lang="fa-IR" b="1" dirty="0">
                <a:solidFill>
                  <a:srgbClr val="C00000"/>
                </a:solidFill>
                <a:cs typeface="B Titr" panose="00000700000000000000" pitchFamily="2" charset="-78"/>
              </a:rPr>
              <a:t>منظور از ارزشیابی فعالیتهای هنری، سنجش عملکرد و کوششهای هنری </a:t>
            </a:r>
            <a:r>
              <a:rPr lang="fa-IR" b="1" dirty="0" smtClean="0">
                <a:solidFill>
                  <a:srgbClr val="C00000"/>
                </a:solidFill>
                <a:cs typeface="B Titr" panose="00000700000000000000" pitchFamily="2" charset="-78"/>
              </a:rPr>
              <a:t>دانش آموزان و مقایسه نتایج حاصل با انتظارات آموزشی و پرورشی می باشد .</a:t>
            </a:r>
          </a:p>
        </p:txBody>
      </p:sp>
      <p:sp>
        <p:nvSpPr>
          <p:cNvPr id="4" name="Rectangle 3"/>
          <p:cNvSpPr/>
          <p:nvPr/>
        </p:nvSpPr>
        <p:spPr>
          <a:xfrm>
            <a:off x="1475656" y="5563731"/>
            <a:ext cx="709228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Low" rtl="1">
              <a:lnSpc>
                <a:spcPct val="150000"/>
              </a:lnSpc>
            </a:pPr>
            <a:r>
              <a:rPr lang="fa-IR" sz="2000" dirty="0">
                <a:solidFill>
                  <a:srgbClr val="FEF808"/>
                </a:solidFill>
                <a:cs typeface="B Titr" panose="00000700000000000000" pitchFamily="2" charset="-78"/>
              </a:rPr>
              <a:t>ارزشیابی از فعالیتهای هنری فراگیر به صورت کیفی </a:t>
            </a:r>
            <a:r>
              <a:rPr lang="fa-IR" sz="2000" dirty="0" smtClean="0">
                <a:solidFill>
                  <a:srgbClr val="FEF808"/>
                </a:solidFill>
                <a:cs typeface="B Titr" panose="00000700000000000000" pitchFamily="2" charset="-78"/>
              </a:rPr>
              <a:t>(توصیفی) </a:t>
            </a:r>
            <a:r>
              <a:rPr lang="fa-IR" sz="2000" dirty="0">
                <a:solidFill>
                  <a:srgbClr val="FEF808"/>
                </a:solidFill>
                <a:cs typeface="B Titr" panose="00000700000000000000" pitchFamily="2" charset="-78"/>
              </a:rPr>
              <a:t>انجام میشود</a:t>
            </a:r>
            <a:r>
              <a:rPr lang="fa-IR" sz="2000" dirty="0" smtClean="0">
                <a:solidFill>
                  <a:srgbClr val="FEF808"/>
                </a:solidFill>
                <a:cs typeface="B Titr" panose="00000700000000000000" pitchFamily="2" charset="-78"/>
              </a:rPr>
              <a:t>.     </a:t>
            </a:r>
            <a:r>
              <a:rPr lang="fa-IR" sz="2000" dirty="0">
                <a:solidFill>
                  <a:srgbClr val="FEF808"/>
                </a:solidFill>
                <a:cs typeface="B Titr" panose="00000700000000000000" pitchFamily="2" charset="-78"/>
              </a:rPr>
              <a:t>بنابراین</a:t>
            </a:r>
            <a:r>
              <a:rPr lang="fa-IR" sz="2000" dirty="0" smtClean="0">
                <a:solidFill>
                  <a:srgbClr val="FEF808"/>
                </a:solidFill>
                <a:cs typeface="B Titr" panose="00000700000000000000" pitchFamily="2" charset="-78"/>
              </a:rPr>
              <a:t>، نمره </a:t>
            </a:r>
            <a:r>
              <a:rPr lang="fa-IR" sz="2000" dirty="0">
                <a:solidFill>
                  <a:srgbClr val="FEF808"/>
                </a:solidFill>
                <a:cs typeface="B Titr" panose="00000700000000000000" pitchFamily="2" charset="-78"/>
              </a:rPr>
              <a:t>دادن به فعالیتها و </a:t>
            </a:r>
            <a:r>
              <a:rPr lang="fa-IR" sz="2000" dirty="0" smtClean="0">
                <a:solidFill>
                  <a:srgbClr val="FEF808"/>
                </a:solidFill>
                <a:cs typeface="B Titr" panose="00000700000000000000" pitchFamily="2" charset="-78"/>
              </a:rPr>
              <a:t>محصولات </a:t>
            </a:r>
            <a:r>
              <a:rPr lang="fa-IR" sz="2000" dirty="0">
                <a:solidFill>
                  <a:srgbClr val="FEF808"/>
                </a:solidFill>
                <a:cs typeface="B Titr" panose="00000700000000000000" pitchFamily="2" charset="-78"/>
              </a:rPr>
              <a:t>هنری ضرورتی ندارد.</a:t>
            </a:r>
          </a:p>
        </p:txBody>
      </p:sp>
      <p:sp>
        <p:nvSpPr>
          <p:cNvPr id="5" name="Rectangle 4"/>
          <p:cNvSpPr/>
          <p:nvPr/>
        </p:nvSpPr>
        <p:spPr>
          <a:xfrm>
            <a:off x="1043608" y="3023244"/>
            <a:ext cx="7499784" cy="2308324"/>
          </a:xfrm>
          <a:prstGeom prst="rect">
            <a:avLst/>
          </a:prstGeom>
        </p:spPr>
        <p:txBody>
          <a:bodyPr wrap="square">
            <a:spAutoFit/>
          </a:bodyPr>
          <a:lstStyle/>
          <a:p>
            <a:pPr algn="r" rtl="1"/>
            <a:r>
              <a:rPr lang="fa-IR" b="1" dirty="0" smtClean="0">
                <a:cs typeface="B Nazanin" panose="00000400000000000000" pitchFamily="2" charset="-78"/>
              </a:rPr>
              <a:t>دانش آموزان </a:t>
            </a:r>
            <a:r>
              <a:rPr lang="fa-IR" b="1" dirty="0">
                <a:cs typeface="B Nazanin" panose="00000400000000000000" pitchFamily="2" charset="-78"/>
              </a:rPr>
              <a:t>به دو شکل </a:t>
            </a:r>
            <a:r>
              <a:rPr lang="fa-IR" b="1" dirty="0">
                <a:solidFill>
                  <a:srgbClr val="00B050"/>
                </a:solidFill>
                <a:cs typeface="B Nazanin" panose="00000400000000000000" pitchFamily="2" charset="-78"/>
              </a:rPr>
              <a:t>فرایندی</a:t>
            </a:r>
            <a:r>
              <a:rPr lang="fa-IR" b="1" dirty="0">
                <a:cs typeface="B Nazanin" panose="00000400000000000000" pitchFamily="2" charset="-78"/>
              </a:rPr>
              <a:t> و </a:t>
            </a:r>
            <a:r>
              <a:rPr lang="fa-IR" b="1" dirty="0">
                <a:solidFill>
                  <a:srgbClr val="00B050"/>
                </a:solidFill>
                <a:cs typeface="B Nazanin" panose="00000400000000000000" pitchFamily="2" charset="-78"/>
              </a:rPr>
              <a:t>پایانی</a:t>
            </a:r>
            <a:r>
              <a:rPr lang="fa-IR" b="1" dirty="0">
                <a:cs typeface="B Nazanin" panose="00000400000000000000" pitchFamily="2" charset="-78"/>
              </a:rPr>
              <a:t> با توجه به سطوح زیر ارزشیابی </a:t>
            </a:r>
            <a:r>
              <a:rPr lang="fa-IR" b="1" dirty="0" smtClean="0">
                <a:cs typeface="B Nazanin" panose="00000400000000000000" pitchFamily="2" charset="-78"/>
              </a:rPr>
              <a:t>میشوند : </a:t>
            </a:r>
          </a:p>
          <a:p>
            <a:pPr algn="r" rtl="1"/>
            <a:endParaRPr lang="fa-IR" b="1" dirty="0">
              <a:cs typeface="B Nazanin" panose="00000400000000000000" pitchFamily="2" charset="-78"/>
            </a:endParaRPr>
          </a:p>
          <a:p>
            <a:pPr marL="285750" indent="-285750" algn="r" rtl="1">
              <a:lnSpc>
                <a:spcPct val="150000"/>
              </a:lnSpc>
              <a:buFont typeface="Wingdings" panose="05000000000000000000" pitchFamily="2" charset="2"/>
              <a:buChar char="v"/>
            </a:pPr>
            <a:r>
              <a:rPr lang="fa-IR" b="1" dirty="0" smtClean="0">
                <a:solidFill>
                  <a:srgbClr val="C00000"/>
                </a:solidFill>
                <a:cs typeface="B Nazanin" panose="00000400000000000000" pitchFamily="2" charset="-78"/>
              </a:rPr>
              <a:t>سطح 1 : </a:t>
            </a:r>
            <a:r>
              <a:rPr lang="fa-IR" b="1" dirty="0" smtClean="0">
                <a:cs typeface="B Nazanin" panose="00000400000000000000" pitchFamily="2" charset="-78"/>
              </a:rPr>
              <a:t>حساسیت و توجه نسبت به ( مثلاً رنگها و مصادیق آن در طبیعت و محیط پیرامون ) </a:t>
            </a:r>
          </a:p>
          <a:p>
            <a:pPr marL="285750" indent="-285750" algn="r" rtl="1">
              <a:lnSpc>
                <a:spcPct val="150000"/>
              </a:lnSpc>
              <a:buFont typeface="Wingdings" panose="05000000000000000000" pitchFamily="2" charset="2"/>
              <a:buChar char="v"/>
            </a:pPr>
            <a:r>
              <a:rPr lang="fa-IR" b="1" dirty="0" smtClean="0">
                <a:solidFill>
                  <a:srgbClr val="C00000"/>
                </a:solidFill>
                <a:cs typeface="B Nazanin" panose="00000400000000000000" pitchFamily="2" charset="-78"/>
              </a:rPr>
              <a:t>سطح 2 :  </a:t>
            </a:r>
            <a:r>
              <a:rPr lang="fa-IR" b="1" dirty="0" smtClean="0">
                <a:cs typeface="B Nazanin" panose="00000400000000000000" pitchFamily="2" charset="-78"/>
              </a:rPr>
              <a:t>شناخت ( مثلاً رنگهای اصلی و ترکیب آنها در آثار مختلف خلقت)</a:t>
            </a:r>
          </a:p>
          <a:p>
            <a:pPr marL="285750" indent="-285750" algn="r" rtl="1">
              <a:lnSpc>
                <a:spcPct val="150000"/>
              </a:lnSpc>
              <a:buFont typeface="Wingdings" panose="05000000000000000000" pitchFamily="2" charset="2"/>
              <a:buChar char="v"/>
            </a:pPr>
            <a:r>
              <a:rPr lang="fa-IR" b="1" dirty="0" smtClean="0">
                <a:solidFill>
                  <a:srgbClr val="C00000"/>
                </a:solidFill>
                <a:cs typeface="B Nazanin" panose="00000400000000000000" pitchFamily="2" charset="-78"/>
              </a:rPr>
              <a:t>سطح 3 </a:t>
            </a:r>
            <a:r>
              <a:rPr lang="fa-IR" b="1" dirty="0" smtClean="0">
                <a:cs typeface="B Nazanin" panose="00000400000000000000" pitchFamily="2" charset="-78"/>
              </a:rPr>
              <a:t>: ایده گرفتن و استفاده از ( مثلاٌ رنگ های اصلی و طیف آن در آثار هنری خود ) </a:t>
            </a:r>
          </a:p>
          <a:p>
            <a:pPr marL="285750" indent="-285750" algn="r" rtl="1">
              <a:lnSpc>
                <a:spcPct val="150000"/>
              </a:lnSpc>
              <a:buFont typeface="Wingdings" panose="05000000000000000000" pitchFamily="2" charset="2"/>
              <a:buChar char="v"/>
            </a:pPr>
            <a:r>
              <a:rPr lang="fa-IR" b="1" dirty="0" smtClean="0">
                <a:solidFill>
                  <a:srgbClr val="C00000"/>
                </a:solidFill>
                <a:cs typeface="B Nazanin" panose="00000400000000000000" pitchFamily="2" charset="-78"/>
              </a:rPr>
              <a:t>سطح 4 : </a:t>
            </a:r>
            <a:r>
              <a:rPr lang="fa-IR" b="1" dirty="0" smtClean="0">
                <a:cs typeface="B Nazanin" panose="00000400000000000000" pitchFamily="2" charset="-78"/>
              </a:rPr>
              <a:t>رعایت جنبه های زیبایی شناختی (رنگها در تولید محصوالت هنری)</a:t>
            </a:r>
            <a:endParaRPr lang="fa-IR" b="1" dirty="0">
              <a:cs typeface="B Nazanin" panose="00000400000000000000" pitchFamily="2" charset="-78"/>
            </a:endParaRPr>
          </a:p>
        </p:txBody>
      </p:sp>
    </p:spTree>
    <p:extLst>
      <p:ext uri="{BB962C8B-B14F-4D97-AF65-F5344CB8AC3E}">
        <p14:creationId xmlns:p14="http://schemas.microsoft.com/office/powerpoint/2010/main" val="3235822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flipH="1">
            <a:off x="4716016" y="428886"/>
            <a:ext cx="3908856" cy="792088"/>
          </a:xfrm>
          <a:prstGeom prst="homePlate">
            <a:avLst/>
          </a:prstGeom>
          <a:solidFill>
            <a:srgbClr val="FF0000"/>
          </a:solidFill>
          <a:ln>
            <a:noFill/>
          </a:ln>
          <a:scene3d>
            <a:camera prst="orthographicFront"/>
            <a:lightRig rig="threePt" dir="t">
              <a:rot lat="0" lon="0" rev="7500000"/>
            </a:lightRig>
          </a:scene3d>
        </p:spPr>
        <p:style>
          <a:lnRef idx="1">
            <a:schemeClr val="accent5"/>
          </a:lnRef>
          <a:fillRef idx="2">
            <a:schemeClr val="accent5"/>
          </a:fillRef>
          <a:effectRef idx="1">
            <a:schemeClr val="accent5"/>
          </a:effectRef>
          <a:fontRef idx="minor">
            <a:schemeClr val="dk1"/>
          </a:fontRef>
        </p:style>
        <p:txBody>
          <a:bodyPr/>
          <a:lstStyle/>
          <a:p>
            <a:pPr algn="r"/>
            <a:endParaRPr lang="fa-IR" sz="1400" dirty="0" smtClean="0">
              <a:solidFill>
                <a:schemeClr val="bg1"/>
              </a:solidFill>
              <a:latin typeface="IRANSans" panose="02040503050201020203" pitchFamily="18" charset="-78"/>
              <a:cs typeface="B Titr" panose="00000700000000000000" pitchFamily="2" charset="-78"/>
            </a:endParaRPr>
          </a:p>
          <a:p>
            <a:pPr algn="r"/>
            <a:r>
              <a:rPr lang="fa-IR" dirty="0" smtClean="0">
                <a:solidFill>
                  <a:schemeClr val="bg1"/>
                </a:solidFill>
                <a:cs typeface="B Titr" panose="00000700000000000000" pitchFamily="2" charset="-78"/>
              </a:rPr>
              <a:t>نمونه ایی از آموزش هنر در مقطع ابتدایی</a:t>
            </a:r>
            <a:endParaRPr lang="fa-IR" dirty="0">
              <a:solidFill>
                <a:schemeClr val="bg1"/>
              </a:solidFill>
              <a:cs typeface="B Titr" panose="00000700000000000000" pitchFamily="2" charset="-78"/>
            </a:endParaRPr>
          </a:p>
          <a:p>
            <a:pPr algn="r"/>
            <a:endParaRPr lang="en-US" sz="1400" dirty="0">
              <a:solidFill>
                <a:schemeClr val="bg1"/>
              </a:solidFill>
              <a:latin typeface="IRANSans" panose="02040503050201020203" pitchFamily="18" charset="-78"/>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2123728" y="1203238"/>
            <a:ext cx="4772690" cy="5616624"/>
          </a:xfrm>
          <a:prstGeom prst="rect">
            <a:avLst/>
          </a:prstGeom>
          <a:ln>
            <a:noFill/>
          </a:ln>
          <a:effectLst>
            <a:softEdge rad="112500"/>
          </a:effectLst>
        </p:spPr>
      </p:pic>
    </p:spTree>
    <p:extLst>
      <p:ext uri="{BB962C8B-B14F-4D97-AF65-F5344CB8AC3E}">
        <p14:creationId xmlns:p14="http://schemas.microsoft.com/office/powerpoint/2010/main" val="7708006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abbcca7445bb791a803b3055667047bd7e0c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829</Words>
  <Application>Microsoft Office PowerPoint</Application>
  <PresentationFormat>On-screen Show (4:3)</PresentationFormat>
  <Paragraphs>74</Paragraphs>
  <Slides>10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맑은 고딕</vt:lpstr>
      <vt:lpstr>Arial</vt:lpstr>
      <vt:lpstr>B Nazanin</vt:lpstr>
      <vt:lpstr>B Titr</vt:lpstr>
      <vt:lpstr>Calibri</vt:lpstr>
      <vt:lpstr>IRANSans</vt:lpstr>
      <vt:lpstr>tahoma</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www.Ghalamo.com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www.Ghalamo.com</dc:creator>
  <dc:description>www.Ghalamo.com</dc:description>
  <cp:lastModifiedBy>mimasam</cp:lastModifiedBy>
  <cp:revision>168</cp:revision>
  <dcterms:created xsi:type="dcterms:W3CDTF">2014-04-01T16:35:38Z</dcterms:created>
  <dcterms:modified xsi:type="dcterms:W3CDTF">2024-06-20T11:22:49Z</dcterms:modified>
</cp:coreProperties>
</file>