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18" r:id="rId3"/>
    <p:sldId id="297" r:id="rId4"/>
    <p:sldId id="298" r:id="rId5"/>
    <p:sldId id="288" r:id="rId6"/>
    <p:sldId id="303" r:id="rId7"/>
    <p:sldId id="307" r:id="rId8"/>
    <p:sldId id="302" r:id="rId9"/>
    <p:sldId id="305" r:id="rId10"/>
    <p:sldId id="315" r:id="rId11"/>
    <p:sldId id="296" r:id="rId12"/>
  </p:sldIdLst>
  <p:sldSz cx="9144000" cy="6858000" type="screen4x3"/>
  <p:notesSz cx="6858000" cy="9144000"/>
  <p:custDataLst>
    <p:tags r:id="rId14"/>
  </p:custDataLst>
  <p:defaultTextStyle>
    <a:defPPr>
      <a:defRPr lang="en-US"/>
    </a:defPPr>
    <a:lvl1pPr algn="ctr" rtl="0" fontAlgn="base">
      <a:spcBef>
        <a:spcPct val="0"/>
      </a:spcBef>
      <a:spcAft>
        <a:spcPct val="0"/>
      </a:spcAft>
      <a:defRPr sz="28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92D14"/>
    <a:srgbClr val="12B2FC"/>
    <a:srgbClr val="4D4D4D"/>
    <a:srgbClr val="35759D"/>
    <a:srgbClr val="35B19D"/>
    <a:srgbClr val="E8E8E8"/>
    <a:srgbClr val="7BA5F9"/>
    <a:srgbClr val="87A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5596" autoAdjust="0"/>
  </p:normalViewPr>
  <p:slideViewPr>
    <p:cSldViewPr showGuides="1">
      <p:cViewPr varScale="1">
        <p:scale>
          <a:sx n="71" d="100"/>
          <a:sy n="71" d="100"/>
        </p:scale>
        <p:origin x="396" y="6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387A370-EEB9-4EA1-A61A-67CF19618519}" type="slidenum">
              <a:rPr lang="en-US"/>
              <a:pPr/>
              <a:t>‹#›</a:t>
            </a:fld>
            <a:endParaRPr lang="en-US"/>
          </a:p>
        </p:txBody>
      </p:sp>
    </p:spTree>
    <p:extLst>
      <p:ext uri="{BB962C8B-B14F-4D97-AF65-F5344CB8AC3E}">
        <p14:creationId xmlns:p14="http://schemas.microsoft.com/office/powerpoint/2010/main" val="17728696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7FD40F-5EF3-4D2E-BB75-9439EA9FD5B5}"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5507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FF9B7-7180-48F4-96E0-99A3DD9A9A32}" type="slidenum">
              <a:rPr lang="en-US"/>
              <a:pPr/>
              <a:t>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422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FF9B7-7180-48F4-96E0-99A3DD9A9A32}" type="slidenum">
              <a:rPr lang="en-US"/>
              <a:pPr/>
              <a:t>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71632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FF9B7-7180-48F4-96E0-99A3DD9A9A32}" type="slidenum">
              <a:rPr lang="en-US"/>
              <a:pPr/>
              <a:t>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2055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FF9B7-7180-48F4-96E0-99A3DD9A9A32}" type="slidenum">
              <a:rPr lang="en-US"/>
              <a:pPr/>
              <a:t>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56306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FF9B7-7180-48F4-96E0-99A3DD9A9A32}" type="slidenum">
              <a:rPr lang="en-US"/>
              <a:pPr/>
              <a:t>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595329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FF9B7-7180-48F4-96E0-99A3DD9A9A32}" type="slidenum">
              <a:rPr lang="en-US"/>
              <a:pPr/>
              <a:t>10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5400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958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128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75229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98167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431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615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90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827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24009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79814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261938" y="685800"/>
            <a:ext cx="3810000" cy="1524000"/>
          </a:xfrm>
          <a:effectLst>
            <a:outerShdw dist="17961" dir="2700000" algn="ctr" rotWithShape="0">
              <a:srgbClr val="333333"/>
            </a:outerShdw>
          </a:effectLst>
        </p:spPr>
        <p:txBody>
          <a:bodyPr/>
          <a:lstStyle/>
          <a:p>
            <a:pPr algn="ctr"/>
            <a:r>
              <a:rPr lang="en-US" sz="5400" dirty="0"/>
              <a:t>Educational technology</a:t>
            </a:r>
            <a:br>
              <a:rPr lang="en-US" sz="5400" dirty="0"/>
            </a:br>
            <a:endParaRPr lang="ru-RU" sz="5000" dirty="0"/>
          </a:p>
        </p:txBody>
      </p:sp>
      <p:sp>
        <p:nvSpPr>
          <p:cNvPr id="2056" name="Rectangle 8"/>
          <p:cNvSpPr>
            <a:spLocks noGrp="1" noChangeArrowheads="1"/>
          </p:cNvSpPr>
          <p:nvPr>
            <p:ph type="subTitle" idx="1"/>
          </p:nvPr>
        </p:nvSpPr>
        <p:spPr>
          <a:xfrm>
            <a:off x="539552" y="2708920"/>
            <a:ext cx="2895600" cy="533400"/>
          </a:xfrm>
          <a:effectLst>
            <a:outerShdw dist="17961" dir="2700000" algn="ctr" rotWithShape="0">
              <a:srgbClr val="333333"/>
            </a:outerShdw>
          </a:effectLst>
        </p:spPr>
        <p:txBody>
          <a:bodyPr/>
          <a:lstStyle/>
          <a:p>
            <a:pPr algn="ctr"/>
            <a:r>
              <a:rPr lang="fa-IR" sz="3200" dirty="0" smtClean="0">
                <a:cs typeface="B Titr" panose="00000700000000000000" pitchFamily="2" charset="-78"/>
              </a:rPr>
              <a:t>تکنولوژی آموزشی</a:t>
            </a:r>
            <a:endParaRPr lang="ru-RU" sz="3200" dirty="0">
              <a:cs typeface="B Titr" panose="00000700000000000000"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851920" y="332656"/>
            <a:ext cx="4860032" cy="954107"/>
          </a:xfrm>
          <a:prstGeom prst="rect">
            <a:avLst/>
          </a:prstGeom>
        </p:spPr>
        <p:txBody>
          <a:bodyPr wrap="square">
            <a:spAutoFit/>
          </a:bodyPr>
          <a:lstStyle/>
          <a:p>
            <a:pPr algn="r"/>
            <a:r>
              <a:rPr lang="fa-IR" b="1" dirty="0">
                <a:solidFill>
                  <a:srgbClr val="7030A0"/>
                </a:solidFill>
                <a:latin typeface="vazirmatn"/>
                <a:cs typeface="B Titr" panose="00000700000000000000" pitchFamily="2" charset="-78"/>
              </a:rPr>
              <a:t>معایب استفاده از تکنولوژی </a:t>
            </a:r>
            <a:r>
              <a:rPr lang="fa-IR" b="1" dirty="0" smtClean="0">
                <a:solidFill>
                  <a:srgbClr val="7030A0"/>
                </a:solidFill>
                <a:latin typeface="vazirmatn"/>
                <a:cs typeface="B Titr" panose="00000700000000000000" pitchFamily="2" charset="-78"/>
              </a:rPr>
              <a:t>آموزشی</a:t>
            </a:r>
            <a:r>
              <a:rPr lang="fa-IR" dirty="0">
                <a:solidFill>
                  <a:srgbClr val="B92D14"/>
                </a:solidFill>
                <a:latin typeface="iransansdnweb"/>
              </a:rPr>
              <a:t/>
            </a:r>
            <a:br>
              <a:rPr lang="fa-IR" dirty="0">
                <a:solidFill>
                  <a:srgbClr val="B92D14"/>
                </a:solidFill>
                <a:latin typeface="iransansdnweb"/>
              </a:rPr>
            </a:br>
            <a:endParaRPr lang="fa-IR" dirty="0">
              <a:solidFill>
                <a:srgbClr val="B92D14"/>
              </a:solidFill>
            </a:endParaRPr>
          </a:p>
        </p:txBody>
      </p:sp>
      <p:sp>
        <p:nvSpPr>
          <p:cNvPr id="6" name="Rectangle 5"/>
          <p:cNvSpPr/>
          <p:nvPr/>
        </p:nvSpPr>
        <p:spPr>
          <a:xfrm>
            <a:off x="1907704" y="980728"/>
            <a:ext cx="6732240" cy="5551520"/>
          </a:xfrm>
          <a:prstGeom prst="rect">
            <a:avLst/>
          </a:prstGeom>
        </p:spPr>
        <p:txBody>
          <a:bodyPr wrap="square">
            <a:spAutoFit/>
          </a:bodyPr>
          <a:lstStyle/>
          <a:p>
            <a:pPr algn="justLow" rtl="1">
              <a:lnSpc>
                <a:spcPct val="150000"/>
              </a:lnSpc>
              <a:buFont typeface="Arial" panose="020B0604020202020204" pitchFamily="34" charset="0"/>
              <a:buChar char="•"/>
            </a:pPr>
            <a:r>
              <a:rPr lang="fa-IR" sz="2000" b="1" dirty="0">
                <a:solidFill>
                  <a:srgbClr val="B92D14"/>
                </a:solidFill>
                <a:latin typeface="inherit"/>
                <a:cs typeface="B Nazanin" panose="00000400000000000000" pitchFamily="2" charset="-78"/>
              </a:rPr>
              <a:t>جایگزینی معلم‌ها: </a:t>
            </a:r>
            <a:r>
              <a:rPr lang="fa-IR" sz="1800" b="1" dirty="0">
                <a:solidFill>
                  <a:srgbClr val="000000"/>
                </a:solidFill>
                <a:latin typeface="inherit"/>
                <a:cs typeface="B Nazanin" panose="00000400000000000000" pitchFamily="2" charset="-78"/>
              </a:rPr>
              <a:t>یکی از مهمترین نگرانی‌های منتقدین درخصوص استفاده از تکنولوژی آموزشی این است که این روش در آینده جایگزین معلم‌ها می‌شود. </a:t>
            </a:r>
            <a:endParaRPr lang="fa-IR" sz="1800" b="1" dirty="0" smtClean="0">
              <a:solidFill>
                <a:srgbClr val="000000"/>
              </a:solidFill>
              <a:latin typeface="inherit"/>
              <a:cs typeface="B Nazanin" panose="00000400000000000000" pitchFamily="2" charset="-78"/>
            </a:endParaRPr>
          </a:p>
          <a:p>
            <a:pPr algn="justLow" rtl="1">
              <a:lnSpc>
                <a:spcPct val="150000"/>
              </a:lnSpc>
            </a:pPr>
            <a:r>
              <a:rPr lang="fa-IR" sz="1800" b="1" dirty="0" smtClean="0">
                <a:solidFill>
                  <a:srgbClr val="000000"/>
                </a:solidFill>
                <a:latin typeface="inherit"/>
                <a:cs typeface="B Nazanin" panose="00000400000000000000" pitchFamily="2" charset="-78"/>
              </a:rPr>
              <a:t>در </a:t>
            </a:r>
            <a:r>
              <a:rPr lang="fa-IR" sz="1800" b="1" dirty="0">
                <a:solidFill>
                  <a:srgbClr val="000000"/>
                </a:solidFill>
                <a:latin typeface="inherit"/>
                <a:cs typeface="B Nazanin" panose="00000400000000000000" pitchFamily="2" charset="-78"/>
              </a:rPr>
              <a:t>تکنولوژی آموزشی نیز جدیدترین مزایا به میزانی قدرتمند است که بتواند محتوا و ارزیابی‌ها را منتقل کند و دانش‌آموزان را در یک واحد آموزشی جدید، بدون هیچ دخالتی از سمت معلم قرار دهد. چنین تغییری قطعا در آینده شغلی معلم‌ها تاثیرگذار خواهد </a:t>
            </a:r>
            <a:r>
              <a:rPr lang="fa-IR" sz="1800" b="1" dirty="0" smtClean="0">
                <a:solidFill>
                  <a:srgbClr val="000000"/>
                </a:solidFill>
                <a:latin typeface="inherit"/>
                <a:cs typeface="B Nazanin" panose="00000400000000000000" pitchFamily="2" charset="-78"/>
              </a:rPr>
              <a:t>بود.</a:t>
            </a:r>
          </a:p>
          <a:p>
            <a:pPr algn="justLow" rtl="1">
              <a:lnSpc>
                <a:spcPct val="150000"/>
              </a:lnSpc>
            </a:pPr>
            <a:endParaRPr lang="fa-IR" sz="1800" b="1" dirty="0" smtClean="0">
              <a:solidFill>
                <a:srgbClr val="000000"/>
              </a:solidFill>
              <a:latin typeface="inherit"/>
              <a:cs typeface="B Nazanin" panose="00000400000000000000" pitchFamily="2" charset="-78"/>
            </a:endParaRPr>
          </a:p>
          <a:p>
            <a:pPr algn="justLow" rtl="1">
              <a:lnSpc>
                <a:spcPct val="150000"/>
              </a:lnSpc>
              <a:buFont typeface="Arial" panose="020B0604020202020204" pitchFamily="34" charset="0"/>
              <a:buChar char="•"/>
            </a:pPr>
            <a:r>
              <a:rPr lang="fa-IR" sz="2000" b="1" dirty="0" smtClean="0">
                <a:solidFill>
                  <a:srgbClr val="B92D14"/>
                </a:solidFill>
                <a:latin typeface="inherit"/>
                <a:cs typeface="B Nazanin" panose="00000400000000000000" pitchFamily="2" charset="-78"/>
              </a:rPr>
              <a:t>حواس پرتی </a:t>
            </a:r>
            <a:r>
              <a:rPr lang="fa-IR" sz="2000" b="1" dirty="0">
                <a:solidFill>
                  <a:srgbClr val="B92D14"/>
                </a:solidFill>
                <a:latin typeface="inherit"/>
                <a:cs typeface="B Nazanin" panose="00000400000000000000" pitchFamily="2" charset="-78"/>
              </a:rPr>
              <a:t>(عدم تمرکز): </a:t>
            </a:r>
            <a:r>
              <a:rPr lang="fa-IR" sz="1800" b="1" dirty="0">
                <a:solidFill>
                  <a:srgbClr val="000000"/>
                </a:solidFill>
                <a:latin typeface="inherit"/>
                <a:cs typeface="B Nazanin" panose="00000400000000000000" pitchFamily="2" charset="-78"/>
              </a:rPr>
              <a:t>این موضوع احتمالا اولین نگرانی معلمانی است که به اجرای تکنولوژی آموزشی در کلاس درس انتقاد می‌کنند. معلم‌ها همواره نگرانند به واسطه استفاده ابزار تکنولوژی آموزشی، دانش‌آموزان در کلاس به جای توجه به درس، مشغول پست گذاشتن و چت کردن بشوند. کنجکاوی ذاتی دانش‌آموزان همراه با هوش تکنولوژیکی آنها ممکن است به فعالیت بیشترشان در محیط‌های آنلاینی که لوازمش به سهولت در دسترس است، منجر شود.</a:t>
            </a:r>
          </a:p>
        </p:txBody>
      </p:sp>
    </p:spTree>
    <p:extLst>
      <p:ext uri="{BB962C8B-B14F-4D97-AF65-F5344CB8AC3E}">
        <p14:creationId xmlns:p14="http://schemas.microsoft.com/office/powerpoint/2010/main" val="1352121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8144" y="548680"/>
            <a:ext cx="2808312" cy="646331"/>
          </a:xfrm>
          <a:prstGeom prst="rect">
            <a:avLst/>
          </a:prstGeom>
          <a:noFill/>
        </p:spPr>
        <p:txBody>
          <a:bodyPr wrap="square" rtlCol="1">
            <a:spAutoFit/>
          </a:bodyPr>
          <a:lstStyle/>
          <a:p>
            <a:r>
              <a:rPr lang="fa-IR" sz="3600" dirty="0" smtClean="0">
                <a:solidFill>
                  <a:srgbClr val="C00000"/>
                </a:solidFill>
                <a:cs typeface="B Titr" panose="00000700000000000000" pitchFamily="2" charset="-78"/>
              </a:rPr>
              <a:t>منابع</a:t>
            </a:r>
            <a:endParaRPr lang="fa-IR" sz="3600" dirty="0">
              <a:solidFill>
                <a:srgbClr val="C00000"/>
              </a:solidFill>
              <a:cs typeface="B Titr" panose="00000700000000000000" pitchFamily="2" charset="-78"/>
            </a:endParaRPr>
          </a:p>
        </p:txBody>
      </p:sp>
      <p:sp>
        <p:nvSpPr>
          <p:cNvPr id="3" name="TextBox 2"/>
          <p:cNvSpPr txBox="1"/>
          <p:nvPr/>
        </p:nvSpPr>
        <p:spPr>
          <a:xfrm>
            <a:off x="467544" y="1772816"/>
            <a:ext cx="7200800" cy="1438855"/>
          </a:xfrm>
          <a:prstGeom prst="rect">
            <a:avLst/>
          </a:prstGeom>
          <a:noFill/>
        </p:spPr>
        <p:txBody>
          <a:bodyPr wrap="square" rtlCol="1">
            <a:spAutoFit/>
          </a:bodyPr>
          <a:lstStyle/>
          <a:p>
            <a:pPr marL="457200" indent="-457200" algn="r" rtl="1">
              <a:lnSpc>
                <a:spcPct val="150000"/>
              </a:lnSpc>
              <a:buFont typeface="Arial" panose="020B0604020202020204" pitchFamily="34" charset="0"/>
              <a:buChar char="•"/>
            </a:pPr>
            <a:r>
              <a:rPr lang="fa-IR" sz="2000" b="1" dirty="0">
                <a:solidFill>
                  <a:srgbClr val="000000"/>
                </a:solidFill>
                <a:cs typeface="B Nazanin" panose="00000400000000000000" pitchFamily="2" charset="-78"/>
              </a:rPr>
              <a:t>مقدمات تکنولوژی آموزشی ، سهیلا علیزاده</a:t>
            </a:r>
          </a:p>
          <a:p>
            <a:pPr marL="457200" indent="-457200" algn="r" rtl="1">
              <a:lnSpc>
                <a:spcPct val="150000"/>
              </a:lnSpc>
              <a:buFont typeface="Arial" panose="020B0604020202020204" pitchFamily="34" charset="0"/>
              <a:buChar char="•"/>
            </a:pPr>
            <a:r>
              <a:rPr lang="fa-IR" sz="2000" dirty="0" smtClean="0">
                <a:solidFill>
                  <a:srgbClr val="000000"/>
                </a:solidFill>
                <a:cs typeface="B Nazanin" panose="00000400000000000000" pitchFamily="2" charset="-78"/>
              </a:rPr>
              <a:t>سامانه جامع </a:t>
            </a:r>
            <a:r>
              <a:rPr lang="fa-IR" sz="2000" smtClean="0">
                <a:solidFill>
                  <a:srgbClr val="000000"/>
                </a:solidFill>
                <a:cs typeface="B Nazanin" panose="00000400000000000000" pitchFamily="2" charset="-78"/>
              </a:rPr>
              <a:t>آموزش </a:t>
            </a:r>
            <a:r>
              <a:rPr lang="fa-IR" sz="2000" dirty="0">
                <a:solidFill>
                  <a:srgbClr val="000000"/>
                </a:solidFill>
                <a:cs typeface="B Nazanin" panose="00000400000000000000" pitchFamily="2" charset="-78"/>
              </a:rPr>
              <a:t/>
            </a:r>
            <a:br>
              <a:rPr lang="fa-IR" sz="2000" dirty="0">
                <a:solidFill>
                  <a:srgbClr val="000000"/>
                </a:solidFill>
                <a:cs typeface="B Nazanin" panose="00000400000000000000" pitchFamily="2" charset="-78"/>
              </a:rPr>
            </a:br>
            <a:endParaRPr lang="fa-IR" sz="2000" dirty="0">
              <a:solidFill>
                <a:srgbClr val="000000"/>
              </a:solidFill>
              <a:cs typeface="B Nazanin" panose="00000400000000000000" pitchFamily="2" charset="-78"/>
            </a:endParaRPr>
          </a:p>
        </p:txBody>
      </p:sp>
    </p:spTree>
    <p:extLst>
      <p:ext uri="{BB962C8B-B14F-4D97-AF65-F5344CB8AC3E}">
        <p14:creationId xmlns:p14="http://schemas.microsoft.com/office/powerpoint/2010/main" val="271290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404664"/>
            <a:ext cx="6456040" cy="6001643"/>
          </a:xfrm>
          <a:prstGeom prst="rect">
            <a:avLst/>
          </a:prstGeom>
        </p:spPr>
        <p:txBody>
          <a:bodyPr wrap="square">
            <a:spAutoFit/>
          </a:bodyPr>
          <a:lstStyle/>
          <a:p>
            <a:pPr algn="just" rtl="1"/>
            <a:r>
              <a:rPr lang="fa-IR" sz="2400" b="1" dirty="0">
                <a:solidFill>
                  <a:srgbClr val="000000"/>
                </a:solidFill>
                <a:cs typeface="B Titr" panose="00000700000000000000" pitchFamily="2" charset="-78"/>
              </a:rPr>
              <a:t>فهرست </a:t>
            </a:r>
            <a:r>
              <a:rPr lang="fa-IR" sz="2400" b="1" dirty="0" smtClean="0">
                <a:solidFill>
                  <a:srgbClr val="000000"/>
                </a:solidFill>
                <a:cs typeface="B Titr" panose="00000700000000000000" pitchFamily="2" charset="-78"/>
              </a:rPr>
              <a:t>:</a:t>
            </a:r>
          </a:p>
          <a:p>
            <a:pPr algn="just" rtl="1"/>
            <a:endParaRPr lang="fa-IR" sz="2400" b="1" dirty="0">
              <a:solidFill>
                <a:srgbClr val="000000"/>
              </a:solidFill>
              <a:cs typeface="B Nazanin" panose="00000400000000000000" pitchFamily="2" charset="-78"/>
            </a:endParaRPr>
          </a:p>
          <a:p>
            <a:pPr marL="742950" lvl="1" indent="-285750" algn="r" rtl="1">
              <a:buFont typeface="Arial" panose="020B0604020202020204" pitchFamily="34" charset="0"/>
              <a:buChar char="•"/>
            </a:pPr>
            <a:r>
              <a:rPr lang="fa-IR" sz="2400" dirty="0" smtClean="0">
                <a:solidFill>
                  <a:srgbClr val="000000"/>
                </a:solidFill>
                <a:cs typeface="B Nazanin" panose="00000400000000000000" pitchFamily="2" charset="-78"/>
              </a:rPr>
              <a:t>چکیده</a:t>
            </a:r>
          </a:p>
          <a:p>
            <a:pPr marL="742950" lvl="1" indent="-285750" algn="r" rtl="1">
              <a:buFont typeface="Arial" panose="020B0604020202020204" pitchFamily="34" charset="0"/>
              <a:buChar char="•"/>
            </a:pPr>
            <a:r>
              <a:rPr lang="fa-IR" sz="2400" dirty="0" smtClean="0">
                <a:solidFill>
                  <a:srgbClr val="000000"/>
                </a:solidFill>
                <a:cs typeface="B Nazanin" panose="00000400000000000000" pitchFamily="2" charset="-78"/>
              </a:rPr>
              <a:t>مقدمه</a:t>
            </a:r>
          </a:p>
          <a:p>
            <a:pPr marL="742950" lvl="1" indent="-285750" algn="r" rtl="1">
              <a:buFont typeface="Arial" panose="020B0604020202020204" pitchFamily="34" charset="0"/>
              <a:buChar char="•"/>
            </a:pPr>
            <a:r>
              <a:rPr lang="fa-IR" sz="2400" dirty="0" smtClean="0">
                <a:solidFill>
                  <a:srgbClr val="000000"/>
                </a:solidFill>
                <a:cs typeface="B Nazanin" panose="00000400000000000000" pitchFamily="2" charset="-78"/>
              </a:rPr>
              <a:t>تکنولوژی آموزشی</a:t>
            </a:r>
          </a:p>
          <a:p>
            <a:pPr marL="742950" lvl="1" indent="-285750" algn="r" rtl="1">
              <a:buFont typeface="Arial" panose="020B0604020202020204" pitchFamily="34" charset="0"/>
              <a:buChar char="•"/>
            </a:pPr>
            <a:r>
              <a:rPr lang="fa-IR" sz="2400" dirty="0" smtClean="0">
                <a:solidFill>
                  <a:srgbClr val="000000"/>
                </a:solidFill>
                <a:cs typeface="B Nazanin" panose="00000400000000000000" pitchFamily="2" charset="-78"/>
              </a:rPr>
              <a:t>تاریخچه </a:t>
            </a:r>
          </a:p>
          <a:p>
            <a:pPr marL="742950" lvl="1" indent="-285750" algn="r" rtl="1">
              <a:buFont typeface="Arial" panose="020B0604020202020204" pitchFamily="34" charset="0"/>
              <a:buChar char="•"/>
            </a:pPr>
            <a:r>
              <a:rPr lang="fa-IR" sz="2400" dirty="0" smtClean="0">
                <a:solidFill>
                  <a:srgbClr val="000000"/>
                </a:solidFill>
                <a:cs typeface="B Nazanin" panose="00000400000000000000" pitchFamily="2" charset="-78"/>
              </a:rPr>
              <a:t>مراحل تکامل تکنولوژی</a:t>
            </a:r>
          </a:p>
          <a:p>
            <a:pPr marL="742950" lvl="1" indent="-285750" algn="r" rtl="1">
              <a:buFont typeface="Arial" panose="020B0604020202020204" pitchFamily="34" charset="0"/>
              <a:buChar char="•"/>
            </a:pPr>
            <a:r>
              <a:rPr lang="fa-IR" sz="2400" dirty="0" smtClean="0">
                <a:solidFill>
                  <a:srgbClr val="000000"/>
                </a:solidFill>
                <a:cs typeface="B Nazanin" panose="00000400000000000000" pitchFamily="2" charset="-78"/>
              </a:rPr>
              <a:t>عوامل انتخاب تکنولوژی</a:t>
            </a:r>
          </a:p>
          <a:p>
            <a:pPr marL="742950" lvl="1" indent="-285750" algn="r" rtl="1">
              <a:buFont typeface="Arial" panose="020B0604020202020204" pitchFamily="34" charset="0"/>
              <a:buChar char="•"/>
            </a:pPr>
            <a:r>
              <a:rPr lang="fa-IR" sz="2400" dirty="0" smtClean="0">
                <a:solidFill>
                  <a:srgbClr val="000000"/>
                </a:solidFill>
                <a:cs typeface="B Nazanin" panose="00000400000000000000" pitchFamily="2" charset="-78"/>
              </a:rPr>
              <a:t>اهداف و فواید تکنولوژی</a:t>
            </a:r>
          </a:p>
          <a:p>
            <a:pPr marL="742950" lvl="1" indent="-285750" algn="r" rtl="1">
              <a:buFont typeface="Arial" panose="020B0604020202020204" pitchFamily="34" charset="0"/>
              <a:buChar char="•"/>
            </a:pPr>
            <a:r>
              <a:rPr lang="fa-IR" sz="2400" dirty="0" smtClean="0">
                <a:solidFill>
                  <a:srgbClr val="000000"/>
                </a:solidFill>
                <a:cs typeface="B Nazanin" panose="00000400000000000000" pitchFamily="2" charset="-78"/>
              </a:rPr>
              <a:t>چگونه تکنولوژی آموزشی به دانش آموزان کمک می کند</a:t>
            </a:r>
          </a:p>
          <a:p>
            <a:pPr marL="742950" lvl="1" indent="-285750" algn="r" rtl="1">
              <a:buFont typeface="Arial" panose="020B0604020202020204" pitchFamily="34" charset="0"/>
              <a:buChar char="•"/>
            </a:pPr>
            <a:r>
              <a:rPr lang="fa-IR" sz="2400" dirty="0" smtClean="0">
                <a:solidFill>
                  <a:srgbClr val="000000"/>
                </a:solidFill>
                <a:cs typeface="B Nazanin" panose="00000400000000000000" pitchFamily="2" charset="-78"/>
              </a:rPr>
              <a:t>رویکردهای تکنولوژی</a:t>
            </a:r>
          </a:p>
          <a:p>
            <a:pPr marL="742950" lvl="1" indent="-285750" algn="r" rtl="1">
              <a:buFont typeface="Arial" panose="020B0604020202020204" pitchFamily="34" charset="0"/>
              <a:buChar char="•"/>
            </a:pPr>
            <a:r>
              <a:rPr lang="fa-IR" sz="2400" dirty="0" smtClean="0">
                <a:solidFill>
                  <a:srgbClr val="000000"/>
                </a:solidFill>
                <a:cs typeface="B Nazanin" panose="00000400000000000000" pitchFamily="2" charset="-78"/>
              </a:rPr>
              <a:t>مزایای تکنولوژی</a:t>
            </a:r>
          </a:p>
          <a:p>
            <a:pPr marL="742950" lvl="1" indent="-285750" algn="r" rtl="1">
              <a:buFont typeface="Arial" panose="020B0604020202020204" pitchFamily="34" charset="0"/>
              <a:buChar char="•"/>
            </a:pPr>
            <a:r>
              <a:rPr lang="fa-IR" sz="2400" dirty="0" smtClean="0">
                <a:solidFill>
                  <a:srgbClr val="000000"/>
                </a:solidFill>
                <a:cs typeface="B Nazanin" panose="00000400000000000000" pitchFamily="2" charset="-78"/>
              </a:rPr>
              <a:t>معایب تکنولوژی</a:t>
            </a:r>
          </a:p>
          <a:p>
            <a:pPr marL="742950" lvl="1" indent="-285750" algn="r" rtl="1">
              <a:buFont typeface="Arial" panose="020B0604020202020204" pitchFamily="34" charset="0"/>
              <a:buChar char="•"/>
            </a:pPr>
            <a:r>
              <a:rPr lang="fa-IR" sz="2400" dirty="0" smtClean="0">
                <a:solidFill>
                  <a:srgbClr val="000000"/>
                </a:solidFill>
                <a:cs typeface="B Nazanin" panose="00000400000000000000" pitchFamily="2" charset="-78"/>
              </a:rPr>
              <a:t>نتیجه گیری</a:t>
            </a:r>
          </a:p>
          <a:p>
            <a:pPr marL="742950" lvl="1" indent="-285750" algn="r" rtl="1">
              <a:buFont typeface="Arial" panose="020B0604020202020204" pitchFamily="34" charset="0"/>
              <a:buChar char="•"/>
            </a:pPr>
            <a:r>
              <a:rPr lang="fa-IR" sz="2400" dirty="0" smtClean="0">
                <a:solidFill>
                  <a:srgbClr val="000000"/>
                </a:solidFill>
                <a:cs typeface="B Nazanin" panose="00000400000000000000" pitchFamily="2" charset="-78"/>
              </a:rPr>
              <a:t>منابع</a:t>
            </a:r>
          </a:p>
          <a:p>
            <a:pPr lvl="1" algn="r" rtl="1"/>
            <a:endParaRPr lang="fa-IR" sz="2400" dirty="0" smtClean="0">
              <a:solidFill>
                <a:srgbClr val="000000"/>
              </a:solidFill>
              <a:cs typeface="B Nazanin" panose="00000400000000000000" pitchFamily="2" charset="-78"/>
            </a:endParaRPr>
          </a:p>
        </p:txBody>
      </p:sp>
    </p:spTree>
    <p:extLst>
      <p:ext uri="{BB962C8B-B14F-4D97-AF65-F5344CB8AC3E}">
        <p14:creationId xmlns:p14="http://schemas.microsoft.com/office/powerpoint/2010/main" val="31617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980728"/>
            <a:ext cx="7839327" cy="4773102"/>
          </a:xfrm>
          <a:prstGeom prst="rect">
            <a:avLst/>
          </a:prstGeom>
        </p:spPr>
        <p:txBody>
          <a:bodyPr wrap="square">
            <a:spAutoFit/>
          </a:bodyPr>
          <a:lstStyle/>
          <a:p>
            <a:pPr algn="justLow" rtl="1">
              <a:lnSpc>
                <a:spcPct val="150000"/>
              </a:lnSpc>
              <a:spcAft>
                <a:spcPts val="8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تکنولوژی آموزشی به کارگیری ابزارها، تکنیک‌ها، و متدولوژی‌های نوین در فرآیند آموزش و یادگیری است. این حوزه شامل استفاده از رسانه‌های دیجیتالی، نرم‌افزارهای آموزشی، و پلتفرم‌های آنلاین برای بهبود کیفیت و دسترسی به آموزش می‌شود. تکنولوژی آموزشی به معلمان کمک می‌کند تا از انزوای حرفه‌ای خلاصی یابند و در اجتماعات یادگیری حرفه‌ای حضور </a:t>
            </a:r>
            <a:r>
              <a:rPr lang="fa-IR" sz="2000"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یابند. </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همچنین، توسعه فناوری اطلاعات و ارتباطات، ارتباطات فرهنگی، و توسعه شتابان علمی و فناوری، به بهبود کیفیت آموزش الکترونیکی کمک کرده </a:t>
            </a:r>
            <a:r>
              <a:rPr lang="fa-IR" sz="2000"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است.</a:t>
            </a: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Low" rtl="1">
              <a:lnSpc>
                <a:spcPct val="150000"/>
              </a:lnSpc>
              <a:spcAft>
                <a:spcPts val="8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در </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دنیای دانش‌محور کنونی، تکنولوژی آموزشی نقش مهمی در تسهیل ارتباطات و تعاملات دارد و به معلمان امکان می‌دهد تا منابع فهم و دانش را جستجو کنند و تدریس خود را اثربخش‌تر </a:t>
            </a:r>
            <a:r>
              <a:rPr lang="fa-IR" sz="2000"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نمایند. </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این تغییرات چشم‌گیر، </a:t>
            </a:r>
            <a:r>
              <a:rPr lang="fa-IR" sz="2000"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تجربه ی </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دانش‌آموزان و محتوای آموزشی را بهبود </a:t>
            </a:r>
            <a:r>
              <a:rPr lang="fa-IR" sz="2000" b="1"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بخشیده‌اند.</a:t>
            </a:r>
            <a:endParaRPr lang="en-US" sz="20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3" name="TextBox 2"/>
          <p:cNvSpPr txBox="1"/>
          <p:nvPr/>
        </p:nvSpPr>
        <p:spPr>
          <a:xfrm>
            <a:off x="7308304" y="332656"/>
            <a:ext cx="1584176" cy="584775"/>
          </a:xfrm>
          <a:prstGeom prst="rect">
            <a:avLst/>
          </a:prstGeom>
          <a:noFill/>
        </p:spPr>
        <p:txBody>
          <a:bodyPr wrap="square" rtlCol="1">
            <a:spAutoFit/>
          </a:bodyPr>
          <a:lstStyle/>
          <a:p>
            <a:r>
              <a:rPr lang="fa-IR" sz="3200" dirty="0" smtClean="0">
                <a:cs typeface="B Titr" panose="00000700000000000000" pitchFamily="2" charset="-78"/>
              </a:rPr>
              <a:t>چکیده</a:t>
            </a:r>
            <a:endParaRPr lang="fa-IR" sz="3200" dirty="0">
              <a:cs typeface="B Titr" panose="00000700000000000000" pitchFamily="2" charset="-78"/>
            </a:endParaRPr>
          </a:p>
        </p:txBody>
      </p:sp>
    </p:spTree>
    <p:extLst>
      <p:ext uri="{BB962C8B-B14F-4D97-AF65-F5344CB8AC3E}">
        <p14:creationId xmlns:p14="http://schemas.microsoft.com/office/powerpoint/2010/main" val="263097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340768"/>
            <a:ext cx="7830616" cy="3416320"/>
          </a:xfrm>
          <a:prstGeom prst="rect">
            <a:avLst/>
          </a:prstGeom>
        </p:spPr>
        <p:txBody>
          <a:bodyPr wrap="square">
            <a:spAutoFit/>
          </a:bodyPr>
          <a:lstStyle/>
          <a:p>
            <a:pPr algn="justLow" rtl="1">
              <a:lnSpc>
                <a:spcPct val="150000"/>
              </a:lnSpc>
            </a:pPr>
            <a:r>
              <a:rPr lang="fa-IR" sz="2400" b="1" dirty="0">
                <a:solidFill>
                  <a:srgbClr val="000000"/>
                </a:solidFill>
                <a:cs typeface="B Nazanin" panose="00000400000000000000" pitchFamily="2" charset="-78"/>
              </a:rPr>
              <a:t>تکنولوژی آموزشی یک حوزه گسترده و پویا است که شامل استفاده از ابزارهای دیجیتالی، نرم‌افزارها، سخت‌افزارها، و پلتفرم‌های آموزش مجازی برای بهبود فرایند یادگیری </a:t>
            </a:r>
            <a:r>
              <a:rPr lang="fa-IR" sz="2400" b="1" dirty="0" smtClean="0">
                <a:solidFill>
                  <a:srgbClr val="000000"/>
                </a:solidFill>
                <a:cs typeface="B Nazanin" panose="00000400000000000000" pitchFamily="2" charset="-78"/>
              </a:rPr>
              <a:t>می‌شود.</a:t>
            </a:r>
          </a:p>
          <a:p>
            <a:pPr algn="justLow" rtl="1">
              <a:lnSpc>
                <a:spcPct val="150000"/>
              </a:lnSpc>
            </a:pPr>
            <a:r>
              <a:rPr lang="fa-IR" sz="2400" b="1" dirty="0" smtClean="0">
                <a:solidFill>
                  <a:srgbClr val="000000"/>
                </a:solidFill>
                <a:cs typeface="B Nazanin" panose="00000400000000000000" pitchFamily="2" charset="-78"/>
              </a:rPr>
              <a:t>این </a:t>
            </a:r>
            <a:r>
              <a:rPr lang="fa-IR" sz="2400" b="1" dirty="0">
                <a:solidFill>
                  <a:srgbClr val="000000"/>
                </a:solidFill>
                <a:cs typeface="B Nazanin" panose="00000400000000000000" pitchFamily="2" charset="-78"/>
              </a:rPr>
              <a:t>تکنولوژی‌ها به معلمان کمک می‌کنند تا محتوای آموزشی را جذاب‌تر و شخصی‌سازی شده ارائه دهند و به دانش‌آموزان امکان می‌دهند تا به صورت همکاری و در هر زمان و مکان به یادگیری </a:t>
            </a:r>
            <a:r>
              <a:rPr lang="fa-IR" sz="2400" b="1" dirty="0" smtClean="0">
                <a:solidFill>
                  <a:srgbClr val="000000"/>
                </a:solidFill>
                <a:cs typeface="B Nazanin" panose="00000400000000000000" pitchFamily="2" charset="-78"/>
              </a:rPr>
              <a:t>بپردازند .</a:t>
            </a:r>
            <a:endParaRPr lang="en-US" sz="2400" b="1" dirty="0">
              <a:solidFill>
                <a:srgbClr val="000000"/>
              </a:solidFill>
              <a:cs typeface="B Nazanin" panose="00000400000000000000" pitchFamily="2" charset="-78"/>
            </a:endParaRPr>
          </a:p>
        </p:txBody>
      </p:sp>
      <p:sp>
        <p:nvSpPr>
          <p:cNvPr id="3" name="TextBox 2"/>
          <p:cNvSpPr txBox="1"/>
          <p:nvPr/>
        </p:nvSpPr>
        <p:spPr>
          <a:xfrm>
            <a:off x="7020272" y="548680"/>
            <a:ext cx="1584176" cy="584775"/>
          </a:xfrm>
          <a:prstGeom prst="rect">
            <a:avLst/>
          </a:prstGeom>
          <a:noFill/>
        </p:spPr>
        <p:txBody>
          <a:bodyPr wrap="square" rtlCol="1">
            <a:spAutoFit/>
          </a:bodyPr>
          <a:lstStyle/>
          <a:p>
            <a:r>
              <a:rPr lang="fa-IR" sz="3200" dirty="0" smtClean="0">
                <a:cs typeface="B Titr" panose="00000700000000000000" pitchFamily="2" charset="-78"/>
              </a:rPr>
              <a:t>مقدمه</a:t>
            </a:r>
            <a:endParaRPr lang="fa-IR" sz="3200" dirty="0">
              <a:cs typeface="B Titr" panose="00000700000000000000" pitchFamily="2" charset="-78"/>
            </a:endParaRPr>
          </a:p>
        </p:txBody>
      </p:sp>
    </p:spTree>
    <p:extLst>
      <p:ext uri="{BB962C8B-B14F-4D97-AF65-F5344CB8AC3E}">
        <p14:creationId xmlns:p14="http://schemas.microsoft.com/office/powerpoint/2010/main" val="400577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79712" y="1268760"/>
            <a:ext cx="6660232" cy="4524315"/>
          </a:xfrm>
          <a:prstGeom prst="rect">
            <a:avLst/>
          </a:prstGeom>
        </p:spPr>
        <p:txBody>
          <a:bodyPr wrap="square">
            <a:spAutoFit/>
          </a:bodyPr>
          <a:lstStyle/>
          <a:p>
            <a:pPr algn="justLow" rtl="1">
              <a:lnSpc>
                <a:spcPct val="150000"/>
              </a:lnSpc>
            </a:pPr>
            <a:r>
              <a:rPr lang="fa-IR" sz="2400" b="1" dirty="0" smtClean="0">
                <a:solidFill>
                  <a:schemeClr val="accent6"/>
                </a:solidFill>
                <a:cs typeface="B Nazanin" panose="00000400000000000000" pitchFamily="2" charset="-78"/>
              </a:rPr>
              <a:t>تکنولوژي</a:t>
            </a:r>
            <a:r>
              <a:rPr lang="fa-IR" sz="2400" b="1" dirty="0" smtClean="0">
                <a:solidFill>
                  <a:srgbClr val="000000"/>
                </a:solidFill>
                <a:cs typeface="B Nazanin" panose="00000400000000000000" pitchFamily="2" charset="-78"/>
              </a:rPr>
              <a:t> </a:t>
            </a:r>
            <a:r>
              <a:rPr lang="fa-IR" sz="2400" b="1" dirty="0">
                <a:solidFill>
                  <a:srgbClr val="000000"/>
                </a:solidFill>
                <a:cs typeface="B Nazanin" panose="00000400000000000000" pitchFamily="2" charset="-78"/>
              </a:rPr>
              <a:t>به معنی هر گونه مهارت عملی است که در آن از نتایج دانش و یافته هاي علمی اسـتفاده میشود </a:t>
            </a:r>
            <a:r>
              <a:rPr lang="fa-IR" sz="2400" b="1" dirty="0" smtClean="0">
                <a:solidFill>
                  <a:srgbClr val="000000"/>
                </a:solidFill>
                <a:cs typeface="B Nazanin" panose="00000400000000000000" pitchFamily="2" charset="-78"/>
              </a:rPr>
              <a:t>.</a:t>
            </a:r>
          </a:p>
          <a:p>
            <a:pPr algn="justLow" rtl="1">
              <a:lnSpc>
                <a:spcPct val="150000"/>
              </a:lnSpc>
            </a:pPr>
            <a:r>
              <a:rPr lang="fa-IR" sz="2400" b="1" dirty="0" smtClean="0">
                <a:solidFill>
                  <a:srgbClr val="000000"/>
                </a:solidFill>
                <a:cs typeface="B Nazanin" panose="00000400000000000000" pitchFamily="2" charset="-78"/>
              </a:rPr>
              <a:t>به </a:t>
            </a:r>
            <a:r>
              <a:rPr lang="fa-IR" sz="2400" b="1" dirty="0">
                <a:solidFill>
                  <a:srgbClr val="000000"/>
                </a:solidFill>
                <a:cs typeface="B Nazanin" panose="00000400000000000000" pitchFamily="2" charset="-78"/>
              </a:rPr>
              <a:t>عبارت دیگر ، تکنولوژي به معنی دانش کاربردي در مقابل علوم محض است . در اصل از دو کلمه (</a:t>
            </a:r>
            <a:r>
              <a:rPr lang="fa-IR" sz="2400" b="1" dirty="0">
                <a:solidFill>
                  <a:schemeClr val="accent6"/>
                </a:solidFill>
                <a:cs typeface="B Nazanin" panose="00000400000000000000" pitchFamily="2" charset="-78"/>
              </a:rPr>
              <a:t> تکنیک </a:t>
            </a:r>
            <a:r>
              <a:rPr lang="fa-IR" sz="2400" b="1" dirty="0">
                <a:solidFill>
                  <a:srgbClr val="000000"/>
                </a:solidFill>
                <a:cs typeface="B Nazanin" panose="00000400000000000000" pitchFamily="2" charset="-78"/>
              </a:rPr>
              <a:t>) و ( </a:t>
            </a:r>
            <a:r>
              <a:rPr lang="fa-IR" sz="2400" b="1" dirty="0">
                <a:solidFill>
                  <a:schemeClr val="accent6"/>
                </a:solidFill>
                <a:cs typeface="B Nazanin" panose="00000400000000000000" pitchFamily="2" charset="-78"/>
              </a:rPr>
              <a:t>لوژي</a:t>
            </a:r>
            <a:r>
              <a:rPr lang="fa-IR" sz="2400" b="1" dirty="0">
                <a:solidFill>
                  <a:srgbClr val="000000"/>
                </a:solidFill>
                <a:cs typeface="B Nazanin" panose="00000400000000000000" pitchFamily="2" charset="-78"/>
              </a:rPr>
              <a:t> ) تشکیل شده است . تکنیک به معناي انجام دادن ماهرانه هر کار و ( لوژي ) به معناي ( علم و دانش ) اسـت . بنابراین تکنولوژي را میتوان </a:t>
            </a:r>
            <a:r>
              <a:rPr lang="fa-IR" sz="2400" b="1" u="sng" dirty="0">
                <a:solidFill>
                  <a:srgbClr val="C00000"/>
                </a:solidFill>
                <a:cs typeface="B Nazanin" panose="00000400000000000000" pitchFamily="2" charset="-78"/>
              </a:rPr>
              <a:t>روش شناسی یا دانش و علم به روش هاي ماهرانه انجام دادن امور</a:t>
            </a:r>
            <a:r>
              <a:rPr lang="fa-IR" sz="2400" b="1" dirty="0">
                <a:solidFill>
                  <a:srgbClr val="000000"/>
                </a:solidFill>
                <a:cs typeface="B Nazanin" panose="00000400000000000000" pitchFamily="2" charset="-78"/>
              </a:rPr>
              <a:t> دانست . </a:t>
            </a:r>
            <a:endParaRPr lang="fa-IR" sz="2400" b="1" i="0" dirty="0">
              <a:solidFill>
                <a:srgbClr val="000000"/>
              </a:solidFill>
              <a:effectLst/>
              <a:latin typeface="vazirmatn"/>
              <a:cs typeface="B Nazanin" panose="00000400000000000000" pitchFamily="2" charset="-78"/>
            </a:endParaRPr>
          </a:p>
        </p:txBody>
      </p:sp>
      <p:sp>
        <p:nvSpPr>
          <p:cNvPr id="2" name="Rectangle 1"/>
          <p:cNvSpPr/>
          <p:nvPr/>
        </p:nvSpPr>
        <p:spPr>
          <a:xfrm>
            <a:off x="5292080" y="332656"/>
            <a:ext cx="3584636" cy="523220"/>
          </a:xfrm>
          <a:prstGeom prst="rect">
            <a:avLst/>
          </a:prstGeom>
        </p:spPr>
        <p:txBody>
          <a:bodyPr wrap="none">
            <a:spAutoFit/>
          </a:bodyPr>
          <a:lstStyle/>
          <a:p>
            <a:pPr algn="l" rtl="1"/>
            <a:r>
              <a:rPr lang="fa-IR" b="1" dirty="0">
                <a:solidFill>
                  <a:srgbClr val="7030A0"/>
                </a:solidFill>
                <a:latin typeface="vazirmatn"/>
                <a:cs typeface="B Titr" panose="00000700000000000000" pitchFamily="2" charset="-78"/>
              </a:rPr>
              <a:t>تکنولوژی آموزشی چیست؟</a:t>
            </a:r>
          </a:p>
        </p:txBody>
      </p:sp>
    </p:spTree>
    <p:extLst>
      <p:ext uri="{BB962C8B-B14F-4D97-AF65-F5344CB8AC3E}">
        <p14:creationId xmlns:p14="http://schemas.microsoft.com/office/powerpoint/2010/main" val="991798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3728" y="1340768"/>
            <a:ext cx="6732240" cy="8887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rtl="1">
              <a:lnSpc>
                <a:spcPct val="150000"/>
              </a:lnSpc>
            </a:pPr>
            <a:r>
              <a:rPr lang="fa-IR" sz="1800" dirty="0">
                <a:solidFill>
                  <a:srgbClr val="000000"/>
                </a:solidFill>
                <a:cs typeface="B Titr" panose="00000700000000000000" pitchFamily="2" charset="-78"/>
              </a:rPr>
              <a:t>تکنولوژی آموزشی در طی تکامل خود از چهار مرحله گذر کرده </a:t>
            </a:r>
            <a:endParaRPr lang="fa-IR" sz="1800" dirty="0" smtClean="0">
              <a:solidFill>
                <a:srgbClr val="000000"/>
              </a:solidFill>
              <a:cs typeface="B Titr" panose="00000700000000000000" pitchFamily="2" charset="-78"/>
            </a:endParaRPr>
          </a:p>
          <a:p>
            <a:pPr rtl="1">
              <a:lnSpc>
                <a:spcPct val="150000"/>
              </a:lnSpc>
            </a:pPr>
            <a:r>
              <a:rPr lang="fa-IR" sz="1800" dirty="0" smtClean="0">
                <a:solidFill>
                  <a:srgbClr val="000000"/>
                </a:solidFill>
                <a:cs typeface="B Titr" panose="00000700000000000000" pitchFamily="2" charset="-78"/>
              </a:rPr>
              <a:t>و </a:t>
            </a:r>
            <a:r>
              <a:rPr lang="fa-IR" sz="1800" dirty="0">
                <a:solidFill>
                  <a:srgbClr val="000000"/>
                </a:solidFill>
                <a:cs typeface="B Titr" panose="00000700000000000000" pitchFamily="2" charset="-78"/>
              </a:rPr>
              <a:t>اکنون وارد مرحله پنجم </a:t>
            </a:r>
            <a:r>
              <a:rPr lang="fa-IR" sz="1800" dirty="0" smtClean="0">
                <a:solidFill>
                  <a:srgbClr val="000000"/>
                </a:solidFill>
                <a:cs typeface="B Titr" panose="00000700000000000000" pitchFamily="2" charset="-78"/>
              </a:rPr>
              <a:t>شده است .</a:t>
            </a:r>
            <a:endParaRPr lang="fa-IR" sz="1800" dirty="0">
              <a:solidFill>
                <a:srgbClr val="000000"/>
              </a:solidFill>
              <a:cs typeface="B Titr" panose="00000700000000000000" pitchFamily="2" charset="-78"/>
            </a:endParaRPr>
          </a:p>
        </p:txBody>
      </p:sp>
      <p:sp>
        <p:nvSpPr>
          <p:cNvPr id="3" name="Rectangle 2"/>
          <p:cNvSpPr/>
          <p:nvPr/>
        </p:nvSpPr>
        <p:spPr>
          <a:xfrm>
            <a:off x="4283968" y="476672"/>
            <a:ext cx="4370107" cy="523220"/>
          </a:xfrm>
          <a:prstGeom prst="rect">
            <a:avLst/>
          </a:prstGeom>
        </p:spPr>
        <p:txBody>
          <a:bodyPr wrap="none">
            <a:spAutoFit/>
          </a:bodyPr>
          <a:lstStyle/>
          <a:p>
            <a:r>
              <a:rPr lang="fa-IR" dirty="0">
                <a:solidFill>
                  <a:srgbClr val="7030A0"/>
                </a:solidFill>
                <a:cs typeface="B Titr" panose="00000700000000000000" pitchFamily="2" charset="-78"/>
              </a:rPr>
              <a:t>مراحل تکامل تکنولوژی آموزشی </a:t>
            </a:r>
          </a:p>
        </p:txBody>
      </p:sp>
      <p:sp>
        <p:nvSpPr>
          <p:cNvPr id="4" name="TextBox 3"/>
          <p:cNvSpPr txBox="1"/>
          <p:nvPr/>
        </p:nvSpPr>
        <p:spPr>
          <a:xfrm>
            <a:off x="7425045" y="3916578"/>
            <a:ext cx="1547664" cy="707886"/>
          </a:xfrm>
          <a:prstGeom prst="rect">
            <a:avLst/>
          </a:prstGeom>
          <a:noFill/>
        </p:spPr>
        <p:txBody>
          <a:bodyPr wrap="square" rtlCol="1">
            <a:spAutoFit/>
          </a:bodyPr>
          <a:lstStyle/>
          <a:p>
            <a:r>
              <a:rPr lang="fa-IR" sz="2000" dirty="0" smtClean="0">
                <a:solidFill>
                  <a:srgbClr val="000000"/>
                </a:solidFill>
                <a:cs typeface="B Titr" panose="00000700000000000000" pitchFamily="2" charset="-78"/>
              </a:rPr>
              <a:t>مرحله اول</a:t>
            </a:r>
          </a:p>
          <a:p>
            <a:r>
              <a:rPr lang="fa-IR" sz="2000" dirty="0" smtClean="0">
                <a:solidFill>
                  <a:srgbClr val="000000"/>
                </a:solidFill>
                <a:cs typeface="B Titr" panose="00000700000000000000" pitchFamily="2" charset="-78"/>
              </a:rPr>
              <a:t>ابزار و وسایل</a:t>
            </a:r>
            <a:endParaRPr lang="fa-IR" sz="2000" dirty="0">
              <a:solidFill>
                <a:srgbClr val="000000"/>
              </a:solidFill>
              <a:cs typeface="B Titr" panose="00000700000000000000" pitchFamily="2" charset="-78"/>
            </a:endParaRPr>
          </a:p>
        </p:txBody>
      </p:sp>
      <p:sp>
        <p:nvSpPr>
          <p:cNvPr id="5" name="Right Brace 4"/>
          <p:cNvSpPr/>
          <p:nvPr/>
        </p:nvSpPr>
        <p:spPr bwMode="auto">
          <a:xfrm>
            <a:off x="6729512" y="2570349"/>
            <a:ext cx="722808" cy="3400345"/>
          </a:xfrm>
          <a:prstGeom prst="rightBrace">
            <a:avLst>
              <a:gd name="adj1" fmla="val 8333"/>
              <a:gd name="adj2" fmla="val 50491"/>
            </a:avLst>
          </a:prstGeom>
          <a:noFill/>
          <a:ln w="28575">
            <a:solidFill>
              <a:srgbClr val="B92D14"/>
            </a:solidFill>
          </a:ln>
          <a:effectLs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smtClean="0">
              <a:solidFill>
                <a:srgbClr val="C00000"/>
              </a:solidFill>
              <a:effectLst/>
              <a:latin typeface="Arial" panose="020B0604020202020204" pitchFamily="34" charset="0"/>
            </a:endParaRPr>
          </a:p>
        </p:txBody>
      </p:sp>
      <p:sp>
        <p:nvSpPr>
          <p:cNvPr id="6" name="Rectangle 5"/>
          <p:cNvSpPr/>
          <p:nvPr/>
        </p:nvSpPr>
        <p:spPr>
          <a:xfrm>
            <a:off x="2339752" y="2616715"/>
            <a:ext cx="4572000" cy="3416320"/>
          </a:xfrm>
          <a:prstGeom prst="rect">
            <a:avLst/>
          </a:prstGeom>
        </p:spPr>
        <p:txBody>
          <a:bodyPr>
            <a:spAutoFit/>
          </a:bodyPr>
          <a:lstStyle/>
          <a:p>
            <a:pPr algn="justLow" rtl="1"/>
            <a:r>
              <a:rPr lang="fa-IR" sz="1800" b="1" dirty="0">
                <a:solidFill>
                  <a:srgbClr val="000000"/>
                </a:solidFill>
                <a:cs typeface="B Nazanin" panose="00000400000000000000" pitchFamily="2" charset="-78"/>
              </a:rPr>
              <a:t>در سال 1022 </a:t>
            </a:r>
            <a:r>
              <a:rPr lang="fa-IR" sz="1800" b="1" dirty="0" smtClean="0">
                <a:solidFill>
                  <a:srgbClr val="000000"/>
                </a:solidFill>
                <a:cs typeface="B Nazanin" panose="00000400000000000000" pitchFamily="2" charset="-78"/>
              </a:rPr>
              <a:t>کارخانه های </a:t>
            </a:r>
            <a:r>
              <a:rPr lang="fa-IR" sz="1800" b="1" dirty="0">
                <a:solidFill>
                  <a:srgbClr val="000000"/>
                </a:solidFill>
                <a:cs typeface="B Nazanin" panose="00000400000000000000" pitchFamily="2" charset="-78"/>
              </a:rPr>
              <a:t>سازنده ابزار شروع به ساختن انواع پروژکتورها </a:t>
            </a:r>
            <a:r>
              <a:rPr lang="fa-IR" sz="1800" b="1" dirty="0" smtClean="0">
                <a:solidFill>
                  <a:srgbClr val="000000"/>
                </a:solidFill>
                <a:cs typeface="B Nazanin" panose="00000400000000000000" pitchFamily="2" charset="-78"/>
              </a:rPr>
              <a:t>کردند. ابزارها میتوانستند تصاویری </a:t>
            </a:r>
            <a:r>
              <a:rPr lang="fa-IR" sz="1800" b="1" dirty="0">
                <a:solidFill>
                  <a:srgbClr val="000000"/>
                </a:solidFill>
                <a:cs typeface="B Nazanin" panose="00000400000000000000" pitchFamily="2" charset="-78"/>
              </a:rPr>
              <a:t>را بر روی پرده نمایش دهند و همزمان صدا را با تصویر تولید کنند. ساختن ابزار، </a:t>
            </a:r>
            <a:r>
              <a:rPr lang="fa-IR" sz="1800" b="1" dirty="0" smtClean="0">
                <a:solidFill>
                  <a:srgbClr val="000000"/>
                </a:solidFill>
                <a:cs typeface="B Nazanin" panose="00000400000000000000" pitchFamily="2" charset="-78"/>
              </a:rPr>
              <a:t>بیشتر هدف </a:t>
            </a:r>
            <a:r>
              <a:rPr lang="fa-IR" sz="1800" b="1" dirty="0">
                <a:solidFill>
                  <a:srgbClr val="000000"/>
                </a:solidFill>
                <a:cs typeface="B Nazanin" panose="00000400000000000000" pitchFamily="2" charset="-78"/>
              </a:rPr>
              <a:t>تجاری داشت و مواردی که نمایش داده میشد، بیشتر </a:t>
            </a:r>
            <a:r>
              <a:rPr lang="fa-IR" sz="1800" b="1" dirty="0" smtClean="0">
                <a:solidFill>
                  <a:srgbClr val="000000"/>
                </a:solidFill>
                <a:cs typeface="B Nazanin" panose="00000400000000000000" pitchFamily="2" charset="-78"/>
              </a:rPr>
              <a:t>هدف </a:t>
            </a:r>
            <a:r>
              <a:rPr lang="fa-IR" sz="1800" b="1" dirty="0">
                <a:solidFill>
                  <a:srgbClr val="000000"/>
                </a:solidFill>
                <a:cs typeface="B Nazanin" panose="00000400000000000000" pitchFamily="2" charset="-78"/>
              </a:rPr>
              <a:t>سرگرمی داشت و </a:t>
            </a:r>
            <a:r>
              <a:rPr lang="fa-IR" sz="1800" b="1" dirty="0" smtClean="0">
                <a:solidFill>
                  <a:srgbClr val="000000"/>
                </a:solidFill>
                <a:cs typeface="B Nazanin" panose="00000400000000000000" pitchFamily="2" charset="-78"/>
              </a:rPr>
              <a:t>مواردی که مورد نیاز مدارس </a:t>
            </a:r>
            <a:r>
              <a:rPr lang="fa-IR" sz="1800" b="1" dirty="0">
                <a:solidFill>
                  <a:srgbClr val="000000"/>
                </a:solidFill>
                <a:cs typeface="B Nazanin" panose="00000400000000000000" pitchFamily="2" charset="-78"/>
              </a:rPr>
              <a:t>بود تولید نمیشد. فیلمهایی که در مدارس نمایش داده </a:t>
            </a:r>
            <a:r>
              <a:rPr lang="fa-IR" sz="1800" b="1" dirty="0" smtClean="0">
                <a:solidFill>
                  <a:srgbClr val="000000"/>
                </a:solidFill>
                <a:cs typeface="B Nazanin" panose="00000400000000000000" pitchFamily="2" charset="-78"/>
              </a:rPr>
              <a:t>میشدند ، فیلم های مستند بودند . </a:t>
            </a:r>
            <a:r>
              <a:rPr lang="fa-IR" sz="1800" b="1" dirty="0">
                <a:solidFill>
                  <a:srgbClr val="000000"/>
                </a:solidFill>
                <a:cs typeface="B Nazanin" panose="00000400000000000000" pitchFamily="2" charset="-78"/>
              </a:rPr>
              <a:t>افرادی که با این ابزار کار میکردند، مهندسین الکترونیک و تکنسینها بودند. هیچ تحقیقی در </a:t>
            </a:r>
            <a:r>
              <a:rPr lang="fa-IR" sz="1800" b="1" dirty="0" smtClean="0">
                <a:solidFill>
                  <a:srgbClr val="000000"/>
                </a:solidFill>
                <a:cs typeface="B Nazanin" panose="00000400000000000000" pitchFamily="2" charset="-78"/>
              </a:rPr>
              <a:t>رابطه با کارایی </a:t>
            </a:r>
            <a:r>
              <a:rPr lang="fa-IR" sz="1800" b="1" dirty="0">
                <a:solidFill>
                  <a:srgbClr val="000000"/>
                </a:solidFill>
                <a:cs typeface="B Nazanin" panose="00000400000000000000" pitchFamily="2" charset="-78"/>
              </a:rPr>
              <a:t>ابزار صورت نمیگرفت و دستگاهها بیشتر اوقات به علت نبود سرویس </a:t>
            </a:r>
            <a:r>
              <a:rPr lang="fa-IR" sz="1800" b="1" dirty="0" smtClean="0">
                <a:solidFill>
                  <a:srgbClr val="000000"/>
                </a:solidFill>
                <a:cs typeface="B Nazanin" panose="00000400000000000000" pitchFamily="2" charset="-78"/>
              </a:rPr>
              <a:t>به موقع </a:t>
            </a:r>
            <a:r>
              <a:rPr lang="fa-IR" sz="1800" b="1" dirty="0">
                <a:solidFill>
                  <a:srgbClr val="000000"/>
                </a:solidFill>
                <a:cs typeface="B Nazanin" panose="00000400000000000000" pitchFamily="2" charset="-78"/>
              </a:rPr>
              <a:t>و فردی که بتواند </a:t>
            </a:r>
            <a:r>
              <a:rPr lang="fa-IR" sz="1800" b="1" dirty="0" smtClean="0">
                <a:solidFill>
                  <a:srgbClr val="000000"/>
                </a:solidFill>
                <a:cs typeface="B Nazanin" panose="00000400000000000000" pitchFamily="2" charset="-78"/>
              </a:rPr>
              <a:t>با آن کار </a:t>
            </a:r>
            <a:r>
              <a:rPr lang="fa-IR" sz="1800" b="1" dirty="0">
                <a:solidFill>
                  <a:srgbClr val="000000"/>
                </a:solidFill>
                <a:cs typeface="B Nazanin" panose="00000400000000000000" pitchFamily="2" charset="-78"/>
              </a:rPr>
              <a:t>کند، خراب بود</a:t>
            </a:r>
          </a:p>
        </p:txBody>
      </p:sp>
    </p:spTree>
    <p:extLst>
      <p:ext uri="{BB962C8B-B14F-4D97-AF65-F5344CB8AC3E}">
        <p14:creationId xmlns:p14="http://schemas.microsoft.com/office/powerpoint/2010/main" val="1148947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13734" y="692696"/>
            <a:ext cx="2736304" cy="4112664"/>
          </a:xfrm>
          <a:prstGeom prst="rect">
            <a:avLst/>
          </a:prstGeom>
        </p:spPr>
        <p:txBody>
          <a:bodyPr wrap="square">
            <a:spAutoFit/>
          </a:bodyPr>
          <a:lstStyle/>
          <a:p>
            <a:pPr algn="justLow" rtl="1">
              <a:lnSpc>
                <a:spcPct val="150000"/>
              </a:lnSpc>
            </a:pPr>
            <a:r>
              <a:rPr lang="fa-IR" sz="2200" dirty="0" smtClean="0">
                <a:solidFill>
                  <a:srgbClr val="C00000"/>
                </a:solidFill>
                <a:latin typeface="vazirmatn"/>
                <a:cs typeface="B Nazanin" panose="00000400000000000000" pitchFamily="2" charset="-78"/>
              </a:rPr>
              <a:t>تکنولوژی </a:t>
            </a:r>
            <a:r>
              <a:rPr lang="fa-IR" sz="2200" dirty="0">
                <a:solidFill>
                  <a:srgbClr val="C00000"/>
                </a:solidFill>
                <a:latin typeface="vazirmatn"/>
                <a:cs typeface="B Nazanin" panose="00000400000000000000" pitchFamily="2" charset="-78"/>
              </a:rPr>
              <a:t>آموزشی </a:t>
            </a:r>
            <a:r>
              <a:rPr lang="fa-IR" sz="2200" dirty="0">
                <a:solidFill>
                  <a:srgbClr val="444444"/>
                </a:solidFill>
                <a:latin typeface="vazirmatn"/>
                <a:cs typeface="B Nazanin" panose="00000400000000000000" pitchFamily="2" charset="-78"/>
              </a:rPr>
              <a:t>این فرصت را به طراحان آموزش می‌دهد که برنامه درسی مطابق با توانایی‌های فراگیران خود طراحی کنند. مثلا فراگیر می‌تواند ویدئوهای آموزشی را عقب و جلو کند و یک مبحث را چندین بار مرور کند. </a:t>
            </a:r>
            <a:endParaRPr lang="fa-IR" sz="2200" b="0" i="0" dirty="0">
              <a:solidFill>
                <a:srgbClr val="444444"/>
              </a:solidFill>
              <a:effectLst/>
              <a:latin typeface="vazirmatn"/>
              <a:cs typeface="B Nazanin" panose="00000400000000000000" pitchFamily="2" charset="-78"/>
            </a:endParaRPr>
          </a:p>
        </p:txBody>
      </p:sp>
      <p:sp>
        <p:nvSpPr>
          <p:cNvPr id="3" name="Pentagon 2"/>
          <p:cNvSpPr/>
          <p:nvPr/>
        </p:nvSpPr>
        <p:spPr bwMode="auto">
          <a:xfrm flipH="1">
            <a:off x="5543600" y="476672"/>
            <a:ext cx="3456384" cy="648072"/>
          </a:xfrm>
          <a:prstGeom prst="homePlate">
            <a:avLst/>
          </a:prstGeom>
          <a:ln/>
          <a:ex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algn="r"/>
            <a:r>
              <a:rPr lang="fa-IR" sz="2000" b="1" dirty="0" smtClean="0">
                <a:solidFill>
                  <a:schemeClr val="bg1"/>
                </a:solidFill>
                <a:latin typeface="vazirmatn"/>
                <a:cs typeface="B Titr" panose="00000700000000000000" pitchFamily="2" charset="-78"/>
              </a:rPr>
              <a:t>4- یادگیری شخصی سازی شده</a:t>
            </a:r>
            <a:endParaRPr lang="fa-IR" sz="2000" b="1" dirty="0">
              <a:solidFill>
                <a:schemeClr val="bg1"/>
              </a:solidFill>
              <a:latin typeface="vazirmatn"/>
              <a:cs typeface="B Titr" panose="00000700000000000000" pitchFamily="2" charset="-78"/>
            </a:endParaRPr>
          </a:p>
        </p:txBody>
      </p:sp>
      <p:pic>
        <p:nvPicPr>
          <p:cNvPr id="5" name="Picture 4"/>
          <p:cNvPicPr>
            <a:picLocks noChangeAspect="1"/>
          </p:cNvPicPr>
          <p:nvPr/>
        </p:nvPicPr>
        <p:blipFill>
          <a:blip r:embed="rId4"/>
          <a:stretch>
            <a:fillRect/>
          </a:stretch>
        </p:blipFill>
        <p:spPr>
          <a:xfrm>
            <a:off x="4650038" y="1916832"/>
            <a:ext cx="4349946" cy="3196605"/>
          </a:xfrm>
          <a:prstGeom prst="rect">
            <a:avLst/>
          </a:prstGeom>
        </p:spPr>
      </p:pic>
      <p:sp>
        <p:nvSpPr>
          <p:cNvPr id="6" name="Rectangle 5"/>
          <p:cNvSpPr/>
          <p:nvPr/>
        </p:nvSpPr>
        <p:spPr>
          <a:xfrm>
            <a:off x="2123220" y="5113437"/>
            <a:ext cx="6840760" cy="1615827"/>
          </a:xfrm>
          <a:prstGeom prst="rect">
            <a:avLst/>
          </a:prstGeom>
        </p:spPr>
        <p:txBody>
          <a:bodyPr wrap="square">
            <a:spAutoFit/>
          </a:bodyPr>
          <a:lstStyle/>
          <a:p>
            <a:pPr algn="just" rtl="1">
              <a:lnSpc>
                <a:spcPct val="150000"/>
              </a:lnSpc>
            </a:pPr>
            <a:r>
              <a:rPr lang="fa-IR" sz="2200" dirty="0">
                <a:solidFill>
                  <a:srgbClr val="444444"/>
                </a:solidFill>
                <a:latin typeface="vazirmatn"/>
                <a:cs typeface="B Nazanin" panose="00000400000000000000" pitchFamily="2" charset="-78"/>
              </a:rPr>
              <a:t>یا مثلا نرم‌افزارهای تحلیلی به فراگیر و معلم این امکان را می‌دهند که روند یادگیری را دقیق‌تر بررسی کنند تا بفهمند کدام مبحث به خوبی آموخته شده است و کدام‌یک به مرور و تمرین بیشتری نیاز دارد.</a:t>
            </a:r>
          </a:p>
        </p:txBody>
      </p:sp>
    </p:spTree>
    <p:extLst>
      <p:ext uri="{BB962C8B-B14F-4D97-AF65-F5344CB8AC3E}">
        <p14:creationId xmlns:p14="http://schemas.microsoft.com/office/powerpoint/2010/main" val="2679964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283968" y="476672"/>
            <a:ext cx="4572000" cy="523220"/>
          </a:xfrm>
          <a:prstGeom prst="rect">
            <a:avLst/>
          </a:prstGeom>
        </p:spPr>
        <p:txBody>
          <a:bodyPr>
            <a:spAutoFit/>
          </a:bodyPr>
          <a:lstStyle/>
          <a:p>
            <a:pPr algn="just" rtl="1"/>
            <a:r>
              <a:rPr lang="fa-IR" b="1" dirty="0">
                <a:solidFill>
                  <a:srgbClr val="7030A0"/>
                </a:solidFill>
                <a:latin typeface="iranyekan"/>
                <a:cs typeface="B Titr" panose="00000700000000000000" pitchFamily="2" charset="-78"/>
              </a:rPr>
              <a:t>رویکردهای تکنولوژی </a:t>
            </a:r>
            <a:r>
              <a:rPr lang="fa-IR" b="1" dirty="0" smtClean="0">
                <a:solidFill>
                  <a:srgbClr val="7030A0"/>
                </a:solidFill>
                <a:latin typeface="iranyekan"/>
                <a:cs typeface="B Titr" panose="00000700000000000000" pitchFamily="2" charset="-78"/>
              </a:rPr>
              <a:t>آموزشی</a:t>
            </a:r>
            <a:endParaRPr lang="fa-IR" b="1" dirty="0">
              <a:solidFill>
                <a:srgbClr val="7030A0"/>
              </a:solidFill>
              <a:latin typeface="iranyekan"/>
              <a:cs typeface="B Titr" panose="00000700000000000000" pitchFamily="2" charset="-78"/>
            </a:endParaRPr>
          </a:p>
        </p:txBody>
      </p:sp>
      <p:sp>
        <p:nvSpPr>
          <p:cNvPr id="3" name="Rectangle 2"/>
          <p:cNvSpPr/>
          <p:nvPr/>
        </p:nvSpPr>
        <p:spPr>
          <a:xfrm>
            <a:off x="5796136" y="1484784"/>
            <a:ext cx="2987824" cy="4909036"/>
          </a:xfrm>
          <a:prstGeom prst="rect">
            <a:avLst/>
          </a:prstGeom>
        </p:spPr>
        <p:txBody>
          <a:bodyPr wrap="square">
            <a:spAutoFit/>
          </a:bodyPr>
          <a:lstStyle/>
          <a:p>
            <a:pPr algn="justLow" rtl="1"/>
            <a:r>
              <a:rPr lang="fa-IR" dirty="0">
                <a:solidFill>
                  <a:srgbClr val="B92D14"/>
                </a:solidFill>
                <a:latin typeface="iranyekan"/>
                <a:cs typeface="B Nazanin" panose="00000400000000000000" pitchFamily="2" charset="-78"/>
              </a:rPr>
              <a:t>1.</a:t>
            </a:r>
            <a:r>
              <a:rPr lang="fa-IR" b="1" dirty="0">
                <a:solidFill>
                  <a:srgbClr val="B92D14"/>
                </a:solidFill>
                <a:latin typeface="iranyekan"/>
                <a:cs typeface="B Nazanin" panose="00000400000000000000" pitchFamily="2" charset="-78"/>
              </a:rPr>
              <a:t> رویکرد </a:t>
            </a:r>
            <a:r>
              <a:rPr lang="fa-IR" b="1" dirty="0" smtClean="0">
                <a:solidFill>
                  <a:srgbClr val="B92D14"/>
                </a:solidFill>
                <a:latin typeface="iranyekan"/>
                <a:cs typeface="B Nazanin" panose="00000400000000000000" pitchFamily="2" charset="-78"/>
              </a:rPr>
              <a:t>سخت‌افزاری</a:t>
            </a:r>
          </a:p>
          <a:p>
            <a:pPr algn="justLow" rtl="1">
              <a:lnSpc>
                <a:spcPct val="150000"/>
              </a:lnSpc>
            </a:pPr>
            <a:r>
              <a:rPr lang="fa-IR" sz="2400" dirty="0">
                <a:solidFill>
                  <a:srgbClr val="4C535A"/>
                </a:solidFill>
                <a:latin typeface="iranyekan"/>
                <a:cs typeface="B Nazanin" panose="00000400000000000000" pitchFamily="2" charset="-78"/>
              </a:rPr>
              <a:t> معمولا با محصولات آموزشی سروکار دارد. محتواها و ابزارهای آموزشی مختلف مانند نمودار، اسلاید، پادکست‌، ویدیو، پروژکتور، رکوردر، کامپیوتر، ویدیو پلیر، نرم‌افزارهای آموزشی و غیره، بخشی از این رویکرد هستند.</a:t>
            </a:r>
            <a:endParaRPr lang="fa-IR" sz="2400" dirty="0">
              <a:cs typeface="B Nazanin" panose="00000400000000000000" pitchFamily="2" charset="-78"/>
            </a:endParaRPr>
          </a:p>
        </p:txBody>
      </p:sp>
      <p:pic>
        <p:nvPicPr>
          <p:cNvPr id="1028" name="Picture 4" descr="https://www.econtentbourse.ir/wp-content/uploads/2019/06/kissclipart-accounting-software-icon-clipart-saa-global-educat-9572c46a8a15298d.pn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9924" r="9383"/>
          <a:stretch/>
        </p:blipFill>
        <p:spPr bwMode="auto">
          <a:xfrm>
            <a:off x="1816802" y="2132856"/>
            <a:ext cx="3979334" cy="383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753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771800" y="548680"/>
            <a:ext cx="6012160" cy="523220"/>
          </a:xfrm>
          <a:prstGeom prst="rect">
            <a:avLst/>
          </a:prstGeom>
        </p:spPr>
        <p:txBody>
          <a:bodyPr wrap="square">
            <a:spAutoFit/>
          </a:bodyPr>
          <a:lstStyle/>
          <a:p>
            <a:pPr algn="r"/>
            <a:r>
              <a:rPr lang="fa-IR" b="1" dirty="0">
                <a:solidFill>
                  <a:srgbClr val="7030A0"/>
                </a:solidFill>
                <a:latin typeface="vazirmatn"/>
                <a:cs typeface="B Titr" panose="00000700000000000000" pitchFamily="2" charset="-78"/>
              </a:rPr>
              <a:t>مزایای تکنولوژی آموزشی برای </a:t>
            </a:r>
            <a:r>
              <a:rPr lang="fa-IR" b="1" dirty="0" smtClean="0">
                <a:solidFill>
                  <a:srgbClr val="7030A0"/>
                </a:solidFill>
                <a:latin typeface="vazirmatn"/>
                <a:cs typeface="B Titr" panose="00000700000000000000" pitchFamily="2" charset="-78"/>
              </a:rPr>
              <a:t>معلمان</a:t>
            </a:r>
            <a:endParaRPr lang="fa-IR" b="1" dirty="0">
              <a:solidFill>
                <a:srgbClr val="7030A0"/>
              </a:solidFill>
              <a:latin typeface="vazirmatn"/>
              <a:cs typeface="B Titr" panose="00000700000000000000" pitchFamily="2" charset="-78"/>
            </a:endParaRPr>
          </a:p>
        </p:txBody>
      </p:sp>
      <p:sp>
        <p:nvSpPr>
          <p:cNvPr id="3" name="Rectangle 2"/>
          <p:cNvSpPr/>
          <p:nvPr/>
        </p:nvSpPr>
        <p:spPr>
          <a:xfrm>
            <a:off x="2030469" y="1700808"/>
            <a:ext cx="6737013" cy="4093428"/>
          </a:xfrm>
          <a:prstGeom prst="rect">
            <a:avLst/>
          </a:prstGeom>
        </p:spPr>
        <p:txBody>
          <a:bodyPr wrap="square">
            <a:spAutoFit/>
          </a:bodyPr>
          <a:lstStyle/>
          <a:p>
            <a:pPr algn="justLow" rtl="1"/>
            <a:r>
              <a:rPr lang="fa-IR" sz="2000" b="1" dirty="0" smtClean="0">
                <a:solidFill>
                  <a:srgbClr val="C00000"/>
                </a:solidFill>
                <a:latin typeface="vazirmatn"/>
                <a:cs typeface="B Titr" panose="00000700000000000000" pitchFamily="2" charset="-78"/>
              </a:rPr>
              <a:t>1- خودکارکردن </a:t>
            </a:r>
            <a:r>
              <a:rPr lang="fa-IR" sz="2000" b="1" dirty="0">
                <a:solidFill>
                  <a:srgbClr val="C00000"/>
                </a:solidFill>
                <a:latin typeface="vazirmatn"/>
                <a:cs typeface="B Titr" panose="00000700000000000000" pitchFamily="2" charset="-78"/>
              </a:rPr>
              <a:t>نمره‌دهی</a:t>
            </a:r>
          </a:p>
          <a:p>
            <a:pPr algn="justLow" rtl="1"/>
            <a:r>
              <a:rPr lang="fa-IR" sz="2000" b="1" dirty="0">
                <a:solidFill>
                  <a:srgbClr val="444444"/>
                </a:solidFill>
                <a:latin typeface="vazirmatn"/>
                <a:cs typeface="B Nazanin" panose="00000400000000000000" pitchFamily="2" charset="-78"/>
              </a:rPr>
              <a:t>هوش مصنوعی و یادگیری ماشینی ۲ ابزاری هستند که معلمان و مراکز آموزشی می‌توانند از آنها برای </a:t>
            </a:r>
            <a:r>
              <a:rPr lang="fa-IR" sz="2000" b="1" dirty="0" smtClean="0">
                <a:solidFill>
                  <a:srgbClr val="444444"/>
                </a:solidFill>
                <a:latin typeface="vazirmatn"/>
                <a:cs typeface="B Nazanin" panose="00000400000000000000" pitchFamily="2" charset="-78"/>
              </a:rPr>
              <a:t>تسریع </a:t>
            </a:r>
            <a:r>
              <a:rPr lang="fa-IR" sz="2000" b="1" dirty="0">
                <a:solidFill>
                  <a:srgbClr val="444444"/>
                </a:solidFill>
                <a:latin typeface="vazirmatn"/>
                <a:cs typeface="B Nazanin" panose="00000400000000000000" pitchFamily="2" charset="-78"/>
              </a:rPr>
              <a:t>نمره‌دهی استفاده کنند. در آزمون‌های چهارگزینه‌ای، صحیح غلط و سایر آزمون‌های غیر تشریحی، این فناوری‌ها با خودکارسازی فرایند نمره‌دهی، بار کاری معلمان را کاهش می‌دهند. به این ترتیب آنها می‌توانند زمان بیشتری را صرف ارزیابی نقاط ضعف دانش‌آموزان خود کنند</a:t>
            </a:r>
            <a:r>
              <a:rPr lang="fa-IR" sz="2000" b="1" dirty="0" smtClean="0">
                <a:solidFill>
                  <a:srgbClr val="444444"/>
                </a:solidFill>
                <a:latin typeface="vazirmatn"/>
                <a:cs typeface="B Nazanin" panose="00000400000000000000" pitchFamily="2" charset="-78"/>
              </a:rPr>
              <a:t>.</a:t>
            </a:r>
          </a:p>
          <a:p>
            <a:pPr algn="justLow" rtl="1"/>
            <a:endParaRPr lang="fa-IR" sz="2000" b="1" dirty="0" smtClean="0">
              <a:solidFill>
                <a:srgbClr val="444444"/>
              </a:solidFill>
              <a:latin typeface="vazirmatn"/>
              <a:cs typeface="B Nazanin" panose="00000400000000000000" pitchFamily="2" charset="-78"/>
            </a:endParaRPr>
          </a:p>
          <a:p>
            <a:pPr algn="justLow" rtl="1"/>
            <a:endParaRPr lang="fa-IR" sz="2000" b="1" dirty="0">
              <a:solidFill>
                <a:srgbClr val="444444"/>
              </a:solidFill>
              <a:latin typeface="vazirmatn"/>
              <a:cs typeface="B Nazanin" panose="00000400000000000000" pitchFamily="2" charset="-78"/>
            </a:endParaRPr>
          </a:p>
          <a:p>
            <a:pPr algn="justLow" rtl="1"/>
            <a:r>
              <a:rPr lang="fa-IR" sz="2000" b="1" dirty="0" smtClean="0">
                <a:solidFill>
                  <a:srgbClr val="C00000"/>
                </a:solidFill>
                <a:latin typeface="vazirmatn"/>
                <a:cs typeface="B Titr" panose="00000700000000000000" pitchFamily="2" charset="-78"/>
              </a:rPr>
              <a:t>2. ابزارهای </a:t>
            </a:r>
            <a:r>
              <a:rPr lang="fa-IR" sz="2000" b="1" dirty="0">
                <a:solidFill>
                  <a:srgbClr val="C00000"/>
                </a:solidFill>
                <a:latin typeface="vazirmatn"/>
                <a:cs typeface="B Titr" panose="00000700000000000000" pitchFamily="2" charset="-78"/>
              </a:rPr>
              <a:t>مدیریت کلاس</a:t>
            </a:r>
          </a:p>
          <a:p>
            <a:pPr algn="justLow" rtl="1"/>
            <a:r>
              <a:rPr lang="fa-IR" sz="2000" b="1" dirty="0" smtClean="0">
                <a:solidFill>
                  <a:srgbClr val="444444"/>
                </a:solidFill>
                <a:latin typeface="vazirmatn"/>
                <a:cs typeface="B Nazanin" panose="00000400000000000000" pitchFamily="2" charset="-78"/>
              </a:rPr>
              <a:t>کنترل </a:t>
            </a:r>
            <a:r>
              <a:rPr lang="fa-IR" sz="2000" b="1" dirty="0">
                <a:solidFill>
                  <a:srgbClr val="444444"/>
                </a:solidFill>
                <a:latin typeface="vazirmatn"/>
                <a:cs typeface="B Nazanin" panose="00000400000000000000" pitchFamily="2" charset="-78"/>
              </a:rPr>
              <a:t>تعداد زیادی دانش‌آموز در کلاس درس کار دشواری است. فناوری‌هایی مانند سنجش میزان سروصدا در کلاس و برنامه‌های یادآوری تکالیف و پروژه‌ها به دانش‌آموزان، مدیریت کلاس را کمی آسان‌تر می‌کنند</a:t>
            </a:r>
            <a:r>
              <a:rPr lang="fa-IR" sz="2000" b="1" dirty="0" smtClean="0">
                <a:solidFill>
                  <a:srgbClr val="444444"/>
                </a:solidFill>
                <a:latin typeface="vazirmatn"/>
                <a:cs typeface="B Nazanin" panose="00000400000000000000" pitchFamily="2" charset="-78"/>
              </a:rPr>
              <a:t>.</a:t>
            </a:r>
            <a:endParaRPr lang="fa-IR" sz="2000" b="1" dirty="0">
              <a:solidFill>
                <a:srgbClr val="444444"/>
              </a:solidFill>
              <a:latin typeface="vazirmatn"/>
              <a:cs typeface="B Nazanin" panose="00000400000000000000" pitchFamily="2" charset="-78"/>
            </a:endParaRPr>
          </a:p>
        </p:txBody>
      </p:sp>
      <p:sp>
        <p:nvSpPr>
          <p:cNvPr id="6" name="Oval 5"/>
          <p:cNvSpPr/>
          <p:nvPr/>
        </p:nvSpPr>
        <p:spPr bwMode="auto">
          <a:xfrm>
            <a:off x="1996606" y="548680"/>
            <a:ext cx="1270729" cy="1250558"/>
          </a:xfrm>
          <a:prstGeom prst="ellipse">
            <a:avLst/>
          </a:prstGeom>
          <a:noFill/>
          <a:ln w="38100">
            <a:solidFill>
              <a:srgbClr val="FF0000"/>
            </a:solidFill>
          </a:ln>
          <a:effectLst/>
          <a:extLst/>
        </p:spPr>
        <p:txBody>
          <a:bodyPr vert="horz" wrap="none" lIns="91440" tIns="45720" rIns="91440" bIns="45720" numCol="1" rtlCol="1" anchor="ctr" anchorCtr="0" compatLnSpc="1">
            <a:prstTxWarp prst="textNoShape">
              <a:avLst/>
            </a:prstTxWarp>
          </a:bodyPr>
          <a:lstStyle/>
          <a:p>
            <a:r>
              <a:rPr lang="en-US" b="1" dirty="0" smtClean="0">
                <a:solidFill>
                  <a:srgbClr val="FF0000"/>
                </a:solidFill>
              </a:rPr>
              <a:t>A+</a:t>
            </a:r>
            <a:endParaRPr lang="fa-IR" b="1" dirty="0">
              <a:solidFill>
                <a:srgbClr val="FF0000"/>
              </a:solidFill>
            </a:endParaRPr>
          </a:p>
        </p:txBody>
      </p:sp>
    </p:spTree>
    <p:extLst>
      <p:ext uri="{BB962C8B-B14F-4D97-AF65-F5344CB8AC3E}">
        <p14:creationId xmlns:p14="http://schemas.microsoft.com/office/powerpoint/2010/main" val="8259490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58fe65e43b14206f46bfb385911c74aa4e2ca0"/>
</p:tagLst>
</file>

<file path=ppt/theme/theme1.xml><?xml version="1.0" encoding="utf-8"?>
<a:theme xmlns:a="http://schemas.openxmlformats.org/drawingml/2006/main" name="powerpoint-template-24">
  <a:themeElements>
    <a:clrScheme name="">
      <a:dk1>
        <a:srgbClr val="FFFFFF"/>
      </a:dk1>
      <a:lt1>
        <a:srgbClr val="FFFFFF"/>
      </a:lt1>
      <a:dk2>
        <a:srgbClr val="FFFFFF"/>
      </a:dk2>
      <a:lt2>
        <a:srgbClr val="0375DD"/>
      </a:lt2>
      <a:accent1>
        <a:srgbClr val="0291D3"/>
      </a:accent1>
      <a:accent2>
        <a:srgbClr val="10ACFC"/>
      </a:accent2>
      <a:accent3>
        <a:srgbClr val="FFFFFF"/>
      </a:accent3>
      <a:accent4>
        <a:srgbClr val="DADADA"/>
      </a:accent4>
      <a:accent5>
        <a:srgbClr val="AAC7E6"/>
      </a:accent5>
      <a:accent6>
        <a:srgbClr val="0D9BE4"/>
      </a:accent6>
      <a:hlink>
        <a:srgbClr val="253AFF"/>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343</TotalTime>
  <Words>805</Words>
  <Application>Microsoft Office PowerPoint</Application>
  <PresentationFormat>On-screen Show (4:3)</PresentationFormat>
  <Paragraphs>61</Paragraphs>
  <Slides>11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 Nazanin</vt:lpstr>
      <vt:lpstr>B Titr</vt:lpstr>
      <vt:lpstr>Calibri</vt:lpstr>
      <vt:lpstr>inherit</vt:lpstr>
      <vt:lpstr>iransansdnweb</vt:lpstr>
      <vt:lpstr>iranyekan</vt:lpstr>
      <vt:lpstr>Microsoft Sans Serif</vt:lpstr>
      <vt:lpstr>vazirmatn</vt:lpstr>
      <vt:lpstr>powerpoint-template-24</vt:lpstr>
      <vt:lpstr>Educational technology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Mohammad</dc:creator>
  <cp:lastModifiedBy>mimasam</cp:lastModifiedBy>
  <cp:revision>64</cp:revision>
  <dcterms:created xsi:type="dcterms:W3CDTF">2016-02-22T13:00:27Z</dcterms:created>
  <dcterms:modified xsi:type="dcterms:W3CDTF">2024-06-14T11:56:42Z</dcterms:modified>
</cp:coreProperties>
</file>