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84" r:id="rId4"/>
    <p:sldId id="259" r:id="rId5"/>
    <p:sldId id="268" r:id="rId6"/>
    <p:sldId id="267" r:id="rId7"/>
    <p:sldId id="270" r:id="rId8"/>
    <p:sldId id="275" r:id="rId9"/>
    <p:sldId id="280" r:id="rId10"/>
    <p:sldId id="272" r:id="rId11"/>
  </p:sldIdLst>
  <p:sldSz cx="9144000" cy="6858000" type="screen4x3"/>
  <p:notesSz cx="6858000" cy="9144000"/>
  <p:custDataLst>
    <p:tags r:id="rId13"/>
  </p:custData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A2EA"/>
    <a:srgbClr val="F1A06B"/>
    <a:srgbClr val="98D053"/>
    <a:srgbClr val="C8E6A4"/>
    <a:srgbClr val="EAB5B4"/>
    <a:srgbClr val="CA3F3C"/>
    <a:srgbClr val="00823B"/>
    <a:srgbClr val="57A6F3"/>
    <a:srgbClr val="EB7A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8454894-74C8-4197-A5F3-D1738CAF6700}" type="datetimeFigureOut">
              <a:rPr lang="fa-IR" smtClean="0"/>
              <a:t>1445/12/25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6D9272B-F0C8-4D43-932A-2423C4B498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5329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9272B-F0C8-4D43-932A-2423C4B4989C}" type="slidenum">
              <a:rPr lang="fa-IR" smtClean="0"/>
              <a:t>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4816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5616" y="16778"/>
            <a:ext cx="8028384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348149"/>
            <a:ext cx="4788024" cy="301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altLang="ko-KR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맑은 고딕" pitchFamily="50" charset="-127"/>
                <a:cs typeface="B Titr" panose="00000700000000000000" pitchFamily="2" charset="-78"/>
              </a:rPr>
              <a:t>کاربرد زبان </a:t>
            </a:r>
          </a:p>
          <a:p>
            <a:pPr algn="ctr">
              <a:lnSpc>
                <a:spcPct val="150000"/>
              </a:lnSpc>
            </a:pPr>
            <a:r>
              <a:rPr lang="fa-IR" altLang="ko-KR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맑은 고딕" pitchFamily="50" charset="-127"/>
                <a:cs typeface="B Titr" panose="00000700000000000000" pitchFamily="2" charset="-78"/>
              </a:rPr>
              <a:t>در تربیت</a:t>
            </a:r>
            <a:endParaRPr lang="en-US" altLang="ko-KR" sz="6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맑은 고딕" pitchFamily="50" charset="-127"/>
              <a:cs typeface="B Titr" panose="000007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46606"/>
            <a:ext cx="1782006" cy="33139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8144" y="3212976"/>
            <a:ext cx="1512168" cy="27723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771800" y="6237312"/>
            <a:ext cx="2849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Ir-powerpoint.ir</a:t>
            </a:r>
            <a:endParaRPr lang="fa-IR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04664"/>
            <a:ext cx="645604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b="1" dirty="0" smtClean="0">
                <a:solidFill>
                  <a:srgbClr val="000000"/>
                </a:solidFill>
                <a:cs typeface="B Nazanin" panose="00000400000000000000" pitchFamily="2" charset="-78"/>
              </a:rPr>
              <a:t>مقدمه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b="1" dirty="0" smtClean="0">
                <a:solidFill>
                  <a:srgbClr val="000000"/>
                </a:solidFill>
                <a:cs typeface="B Nazanin" panose="00000400000000000000" pitchFamily="2" charset="-78"/>
              </a:rPr>
              <a:t>تعریف زبان 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b="1" dirty="0" smtClean="0">
                <a:solidFill>
                  <a:srgbClr val="000000"/>
                </a:solidFill>
                <a:cs typeface="B Nazanin" panose="00000400000000000000" pitchFamily="2" charset="-78"/>
              </a:rPr>
              <a:t>اشکال دوگانه زبان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b="1" dirty="0" smtClean="0">
                <a:solidFill>
                  <a:srgbClr val="000000"/>
                </a:solidFill>
                <a:cs typeface="B Nazanin" panose="00000400000000000000" pitchFamily="2" charset="-78"/>
              </a:rPr>
              <a:t>نقش زبان 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b="1" dirty="0" smtClean="0">
                <a:solidFill>
                  <a:srgbClr val="000000"/>
                </a:solidFill>
                <a:cs typeface="B Nazanin" panose="00000400000000000000" pitchFamily="2" charset="-78"/>
              </a:rPr>
              <a:t>تربیت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b="1" dirty="0" smtClean="0">
                <a:solidFill>
                  <a:srgbClr val="000000"/>
                </a:solidFill>
                <a:cs typeface="B Nazanin" panose="00000400000000000000" pitchFamily="2" charset="-78"/>
              </a:rPr>
              <a:t>رابطه زبان و تربیت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b="1" dirty="0">
                <a:solidFill>
                  <a:srgbClr val="000000"/>
                </a:solidFill>
                <a:cs typeface="B Nazanin" panose="00000400000000000000" pitchFamily="2" charset="-78"/>
              </a:rPr>
              <a:t>جایگاه زبان در تقویت مبنای فلسفی تربیت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b="1" dirty="0">
                <a:solidFill>
                  <a:srgbClr val="000000"/>
                </a:solidFill>
                <a:cs typeface="B Nazanin" panose="00000400000000000000" pitchFamily="2" charset="-78"/>
              </a:rPr>
              <a:t>جایگاه زبان در تقویت مبنای روان شناختی تربیت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b="1" dirty="0">
                <a:solidFill>
                  <a:srgbClr val="000000"/>
                </a:solidFill>
                <a:cs typeface="B Nazanin" panose="00000400000000000000" pitchFamily="2" charset="-78"/>
              </a:rPr>
              <a:t>جایگاه زبان در تقویت مبنای جامعه شناسی تربیت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b="1" dirty="0">
                <a:solidFill>
                  <a:srgbClr val="000000"/>
                </a:solidFill>
                <a:cs typeface="B Nazanin" panose="00000400000000000000" pitchFamily="2" charset="-78"/>
              </a:rPr>
              <a:t>جایگاه زبان در سطوح اهداف تربیتی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b="1" dirty="0">
                <a:solidFill>
                  <a:srgbClr val="000000"/>
                </a:solidFill>
                <a:cs typeface="B Nazanin" panose="00000400000000000000" pitchFamily="2" charset="-78"/>
              </a:rPr>
              <a:t>جایگاه زبان در وضوح بخشی به سطح اهداف جهانی تربیت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b="1" dirty="0">
                <a:solidFill>
                  <a:srgbClr val="000000"/>
                </a:solidFill>
                <a:cs typeface="B Nazanin" panose="00000400000000000000" pitchFamily="2" charset="-78"/>
              </a:rPr>
              <a:t>جایگاه زبان در توسعه ی وسایل تربیتی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b="1" dirty="0">
                <a:solidFill>
                  <a:srgbClr val="000000"/>
                </a:solidFill>
                <a:cs typeface="B Nazanin" panose="00000400000000000000" pitchFamily="2" charset="-78"/>
              </a:rPr>
              <a:t>وجوه جایگاه زبان در توسعه ی وسایل تربیت از نظر سطوح وسایل</a:t>
            </a:r>
            <a:endParaRPr lang="fa-IR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b="1" dirty="0" smtClean="0">
                <a:solidFill>
                  <a:srgbClr val="000000"/>
                </a:solidFill>
                <a:cs typeface="B Nazanin" panose="00000400000000000000" pitchFamily="2" charset="-78"/>
              </a:rPr>
              <a:t>جمع بندی</a:t>
            </a:r>
          </a:p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b="1" dirty="0" smtClean="0">
                <a:solidFill>
                  <a:srgbClr val="000000"/>
                </a:solidFill>
                <a:cs typeface="B Nazanin" panose="00000400000000000000" pitchFamily="2" charset="-78"/>
              </a:rPr>
              <a:t>منابع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378116" y="3140968"/>
            <a:ext cx="2744456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Oval 7"/>
          <p:cNvSpPr/>
          <p:nvPr/>
        </p:nvSpPr>
        <p:spPr>
          <a:xfrm>
            <a:off x="6409818" y="404664"/>
            <a:ext cx="2122621" cy="2304256"/>
          </a:xfrm>
          <a:prstGeom prst="ellipse">
            <a:avLst/>
          </a:prstGeom>
          <a:gradFill flip="none" rotWithShape="1">
            <a:gsLst>
              <a:gs pos="28000">
                <a:srgbClr val="F1A06B"/>
              </a:gs>
              <a:gs pos="49000">
                <a:srgbClr val="98D053"/>
              </a:gs>
              <a:gs pos="66000">
                <a:schemeClr val="bg1"/>
              </a:gs>
              <a:gs pos="84000">
                <a:srgbClr val="54A2EA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Titr" panose="00000700000000000000" pitchFamily="2" charset="-78"/>
              </a:rPr>
              <a:t>فهرست</a:t>
            </a:r>
            <a:endParaRPr lang="fa-IR" sz="28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725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5552" y="332656"/>
            <a:ext cx="2699792" cy="1069514"/>
          </a:xfrm>
        </p:spPr>
        <p:txBody>
          <a:bodyPr/>
          <a:lstStyle/>
          <a:p>
            <a:pPr algn="r"/>
            <a:r>
              <a:rPr lang="fa-IR" altLang="ko-KR" dirty="0" smtClean="0">
                <a:solidFill>
                  <a:srgbClr val="EB7A2D"/>
                </a:solidFill>
                <a:cs typeface="B Titr" panose="00000700000000000000" pitchFamily="2" charset="-78"/>
              </a:rPr>
              <a:t>تعریف زبان</a:t>
            </a:r>
            <a:endParaRPr lang="ko-KR" altLang="en-US" dirty="0">
              <a:solidFill>
                <a:srgbClr val="EB7A2D"/>
              </a:solidFill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87040" y="1556792"/>
            <a:ext cx="7308304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lnSpc>
                <a:spcPct val="200000"/>
              </a:lnSpc>
            </a:pPr>
            <a:r>
              <a:rPr lang="fa-IR" sz="2400" b="1" dirty="0">
                <a:solidFill>
                  <a:srgbClr val="EB7A2D"/>
                </a:solidFill>
                <a:cs typeface="B Nazanin" panose="00000400000000000000" pitchFamily="2" charset="-78"/>
              </a:rPr>
              <a:t>زبـان</a:t>
            </a:r>
            <a:r>
              <a:rPr lang="fa-IR" sz="2000" b="1" dirty="0">
                <a:cs typeface="B Nazanin" panose="00000400000000000000" pitchFamily="2" charset="-78"/>
              </a:rPr>
              <a:t> یـک ابـزار طبیعـی بیـن انسانهاسـت کـه عمومـا بـه صـورت </a:t>
            </a:r>
            <a:r>
              <a:rPr lang="fa-IR" sz="2000" b="1" dirty="0" smtClean="0">
                <a:cs typeface="B Nazanin" panose="00000400000000000000" pitchFamily="2" charset="-78"/>
              </a:rPr>
              <a:t>گفتـار       ظاهـر میشـود</a:t>
            </a:r>
            <a:r>
              <a:rPr lang="fa-IR" sz="2000" b="1" dirty="0">
                <a:cs typeface="B Nazanin" panose="00000400000000000000" pitchFamily="2" charset="-78"/>
              </a:rPr>
              <a:t>. انتقــال معانــی از یــک فــرد انســان بــه فــرد یــا </a:t>
            </a:r>
            <a:r>
              <a:rPr lang="fa-IR" sz="2000" b="1" dirty="0" smtClean="0">
                <a:cs typeface="B Nazanin" panose="00000400000000000000" pitchFamily="2" charset="-78"/>
              </a:rPr>
              <a:t>         افــراد </a:t>
            </a:r>
            <a:r>
              <a:rPr lang="fa-IR" sz="2000" b="1" dirty="0">
                <a:cs typeface="B Nazanin" panose="00000400000000000000" pitchFamily="2" charset="-78"/>
              </a:rPr>
              <a:t>دیگــر، </a:t>
            </a:r>
            <a:r>
              <a:rPr lang="fa-IR" sz="2000" b="1" dirty="0" smtClean="0">
                <a:cs typeface="B Nazanin" panose="00000400000000000000" pitchFamily="2" charset="-78"/>
              </a:rPr>
              <a:t>از راه </a:t>
            </a:r>
            <a:r>
              <a:rPr lang="fa-IR" sz="2000" b="1" dirty="0">
                <a:cs typeface="B Nazanin" panose="00000400000000000000" pitchFamily="2" charset="-78"/>
              </a:rPr>
              <a:t>گفتــار یــا نوشــتار بــه انجــام میرســد. </a:t>
            </a:r>
            <a:r>
              <a:rPr lang="fa-IR" sz="2000" b="1" dirty="0" smtClean="0">
                <a:cs typeface="B Nazanin" panose="00000400000000000000" pitchFamily="2" charset="-78"/>
              </a:rPr>
              <a:t>انســان       </a:t>
            </a:r>
            <a:r>
              <a:rPr lang="fa-IR" sz="2000" b="1" dirty="0">
                <a:cs typeface="B Nazanin" panose="00000400000000000000" pitchFamily="2" charset="-78"/>
              </a:rPr>
              <a:t>بــرای بــه </a:t>
            </a:r>
            <a:r>
              <a:rPr lang="fa-IR" sz="2000" b="1" dirty="0" smtClean="0">
                <a:cs typeface="B Nazanin" panose="00000400000000000000" pitchFamily="2" charset="-78"/>
              </a:rPr>
              <a:t>انجــام  رســاندن </a:t>
            </a:r>
            <a:r>
              <a:rPr lang="fa-IR" sz="2000" b="1" dirty="0">
                <a:cs typeface="B Nazanin" panose="00000400000000000000" pitchFamily="2" charset="-78"/>
              </a:rPr>
              <a:t>کارهــا و </a:t>
            </a:r>
            <a:r>
              <a:rPr lang="fa-IR" sz="2000" b="1" dirty="0" smtClean="0">
                <a:cs typeface="B Nazanin" panose="00000400000000000000" pitchFamily="2" charset="-78"/>
              </a:rPr>
              <a:t>خواســته های </a:t>
            </a:r>
            <a:r>
              <a:rPr lang="fa-IR" sz="2000" b="1" dirty="0">
                <a:cs typeface="B Nazanin" panose="00000400000000000000" pitchFamily="2" charset="-78"/>
              </a:rPr>
              <a:t>خــود، دادن </a:t>
            </a:r>
            <a:r>
              <a:rPr lang="fa-IR" sz="2000" b="1" dirty="0" smtClean="0">
                <a:cs typeface="B Nazanin" panose="00000400000000000000" pitchFamily="2" charset="-78"/>
              </a:rPr>
              <a:t>اطــاع   </a:t>
            </a:r>
            <a:r>
              <a:rPr lang="fa-IR" sz="2000" b="1" dirty="0">
                <a:cs typeface="B Nazanin" panose="00000400000000000000" pitchFamily="2" charset="-78"/>
              </a:rPr>
              <a:t>بــه دیگــران و </a:t>
            </a:r>
            <a:r>
              <a:rPr lang="fa-IR" sz="2000" b="1" dirty="0" smtClean="0">
                <a:cs typeface="B Nazanin" panose="00000400000000000000" pitchFamily="2" charset="-78"/>
              </a:rPr>
              <a:t>گرفتــن اطــاع </a:t>
            </a:r>
            <a:r>
              <a:rPr lang="fa-IR" sz="2000" b="1" dirty="0">
                <a:cs typeface="B Nazanin" panose="00000400000000000000" pitchFamily="2" charset="-78"/>
              </a:rPr>
              <a:t>از آنــان و نشــان دادن احساســات </a:t>
            </a:r>
            <a:r>
              <a:rPr lang="fa-IR" sz="2000" b="1" dirty="0" smtClean="0">
                <a:cs typeface="B Nazanin" panose="00000400000000000000" pitchFamily="2" charset="-78"/>
              </a:rPr>
              <a:t>              و </a:t>
            </a:r>
            <a:r>
              <a:rPr lang="fa-IR" sz="2000" b="1" dirty="0">
                <a:cs typeface="B Nazanin" panose="00000400000000000000" pitchFamily="2" charset="-78"/>
              </a:rPr>
              <a:t>عواطــف خــود از زبــان، </a:t>
            </a:r>
            <a:r>
              <a:rPr lang="fa-IR" sz="2000" b="1" dirty="0" smtClean="0">
                <a:cs typeface="B Nazanin" panose="00000400000000000000" pitchFamily="2" charset="-78"/>
              </a:rPr>
              <a:t>اســتفاده از </a:t>
            </a:r>
            <a:r>
              <a:rPr lang="fa-IR" sz="2000" b="1" dirty="0">
                <a:cs typeface="B Nazanin" panose="00000400000000000000" pitchFamily="2" charset="-78"/>
              </a:rPr>
              <a:t>دومیــن ســال پــس از تولــد تــا پایــان عمــر، همــراه انســان اســت و بــه </a:t>
            </a:r>
            <a:r>
              <a:rPr lang="fa-IR" sz="2000" b="1" dirty="0" smtClean="0">
                <a:cs typeface="B Nazanin" panose="00000400000000000000" pitchFamily="2" charset="-78"/>
              </a:rPr>
              <a:t>عنــوان </a:t>
            </a:r>
            <a:r>
              <a:rPr lang="fa-IR" sz="2000" b="1" dirty="0">
                <a:cs typeface="B Nazanin" panose="00000400000000000000" pitchFamily="2" charset="-78"/>
              </a:rPr>
              <a:t>ابــزاری کارآمــد، </a:t>
            </a:r>
            <a:r>
              <a:rPr lang="fa-IR" sz="2000" b="1" dirty="0" smtClean="0">
                <a:cs typeface="B Nazanin" panose="00000400000000000000" pitchFamily="2" charset="-78"/>
              </a:rPr>
              <a:t>         همــواره </a:t>
            </a:r>
            <a:r>
              <a:rPr lang="fa-IR" sz="2000" b="1" dirty="0">
                <a:cs typeface="B Nazanin" panose="00000400000000000000" pitchFamily="2" charset="-78"/>
              </a:rPr>
              <a:t>بــه او یــاری مــی رســاند. </a:t>
            </a:r>
            <a:endParaRPr lang="fa-IR" sz="2000" b="1" dirty="0" smtClean="0">
              <a:cs typeface="B Nazanin" panose="00000400000000000000" pitchFamily="2" charset="-7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771800" y="1402170"/>
            <a:ext cx="6023544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5552" y="332656"/>
            <a:ext cx="2699792" cy="1069514"/>
          </a:xfrm>
        </p:spPr>
        <p:txBody>
          <a:bodyPr/>
          <a:lstStyle/>
          <a:p>
            <a:pPr algn="r"/>
            <a:r>
              <a:rPr lang="fa-IR" altLang="ko-KR" dirty="0" smtClean="0">
                <a:solidFill>
                  <a:srgbClr val="EB7A2D"/>
                </a:solidFill>
                <a:cs typeface="B Titr" panose="00000700000000000000" pitchFamily="2" charset="-78"/>
              </a:rPr>
              <a:t>تربیت</a:t>
            </a:r>
            <a:endParaRPr lang="ko-KR" altLang="en-US" dirty="0">
              <a:solidFill>
                <a:srgbClr val="EB7A2D"/>
              </a:solidFill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3648" y="1628800"/>
            <a:ext cx="73916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lnSpc>
                <a:spcPct val="150000"/>
              </a:lnSpc>
            </a:pPr>
            <a:r>
              <a:rPr lang="fa-IR" sz="2400" b="1" dirty="0" smtClean="0">
                <a:solidFill>
                  <a:srgbClr val="EB7A2D"/>
                </a:solidFill>
                <a:cs typeface="B Titr" panose="00000700000000000000" pitchFamily="2" charset="-78"/>
              </a:rPr>
              <a:t>طبق تعریف اتحادیه ببن المللی پرورش نو : </a:t>
            </a:r>
          </a:p>
          <a:p>
            <a:pPr algn="justLow" rtl="1">
              <a:lnSpc>
                <a:spcPct val="150000"/>
              </a:lnSpc>
            </a:pPr>
            <a:r>
              <a:rPr lang="fa-IR" sz="2400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تربیت</a:t>
            </a:r>
            <a:r>
              <a:rPr lang="fa-IR" sz="3200" b="1" dirty="0" smtClean="0">
                <a:solidFill>
                  <a:srgbClr val="EB7A2D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cs typeface="B Nazanin" panose="00000400000000000000" pitchFamily="2" charset="-78"/>
              </a:rPr>
              <a:t>عبارت است </a:t>
            </a:r>
            <a:r>
              <a:rPr lang="fa-IR" sz="2000" b="1" dirty="0" smtClean="0">
                <a:cs typeface="B Nazanin" panose="00000400000000000000" pitchFamily="2" charset="-78"/>
              </a:rPr>
              <a:t>از فراهم کردن زمینه ی رشد </a:t>
            </a:r>
            <a:r>
              <a:rPr lang="fa-IR" sz="2000" b="1" dirty="0">
                <a:cs typeface="B Nazanin" panose="00000400000000000000" pitchFamily="2" charset="-78"/>
              </a:rPr>
              <a:t>کامل </a:t>
            </a:r>
            <a:r>
              <a:rPr lang="fa-IR" sz="2000" b="1" dirty="0" smtClean="0">
                <a:cs typeface="B Nazanin" panose="00000400000000000000" pitchFamily="2" charset="-78"/>
              </a:rPr>
              <a:t>توانايی های هر </a:t>
            </a:r>
            <a:r>
              <a:rPr lang="fa-IR" sz="2000" b="1" dirty="0">
                <a:cs typeface="B Nazanin" panose="00000400000000000000" pitchFamily="2" charset="-78"/>
              </a:rPr>
              <a:t>شخص </a:t>
            </a:r>
            <a:r>
              <a:rPr lang="fa-IR" sz="2000" b="1" dirty="0" smtClean="0">
                <a:cs typeface="B Nazanin" panose="00000400000000000000" pitchFamily="2" charset="-78"/>
              </a:rPr>
              <a:t>و نیز به عنوان عضو جامعه ای مبتنی بر همبستگی و تعاون ؛ مقصود از این تعریف نیز آن   نوع تربیتی است که از تحول اجتماعی جدایی ناپذیر بوده و حتی از نیروهای تعیین کننده ی این تحول محسوب می شود. </a:t>
            </a:r>
          </a:p>
          <a:p>
            <a:pPr algn="justLow" rtl="1">
              <a:lnSpc>
                <a:spcPct val="15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موضوع اصلی تربیت ، نفس ناطقه ی انسانی و هدف غائی آن ، کمال مطلوبی است که منطبق با حقیقت انسان باشد . ضمن اینکه برای دستیابی به این هدف غایی اهداف کلی و جزئی نیز در نظر گرفته شده اند . </a:t>
            </a:r>
            <a:endParaRPr lang="fa-IR" sz="2000" b="1" dirty="0">
              <a:cs typeface="B Nazanin" panose="00000400000000000000" pitchFamily="2" charset="-7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771800" y="1402170"/>
            <a:ext cx="6023544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67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260648"/>
            <a:ext cx="693968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lnSpc>
                <a:spcPct val="200000"/>
              </a:lnSpc>
            </a:pPr>
            <a:r>
              <a:rPr lang="fa-IR" sz="1900" b="1" dirty="0" smtClean="0">
                <a:cs typeface="B Nazanin" panose="00000400000000000000" pitchFamily="2" charset="-78"/>
              </a:rPr>
              <a:t>ارتباط، موضوعي </a:t>
            </a:r>
            <a:r>
              <a:rPr lang="fa-IR" sz="1900" b="1" dirty="0">
                <a:cs typeface="B Nazanin" panose="00000400000000000000" pitchFamily="2" charset="-78"/>
              </a:rPr>
              <a:t>مهم در مباحث مربوط به زبان است؛ به </a:t>
            </a:r>
            <a:r>
              <a:rPr lang="fa-IR" sz="1900" b="1" dirty="0" smtClean="0">
                <a:cs typeface="B Nazanin" panose="00000400000000000000" pitchFamily="2" charset="-78"/>
              </a:rPr>
              <a:t>طوريکه ، برخي از               زبان </a:t>
            </a:r>
            <a:r>
              <a:rPr lang="fa-IR" sz="1900" b="1" dirty="0">
                <a:cs typeface="B Nazanin" panose="00000400000000000000" pitchFamily="2" charset="-78"/>
              </a:rPr>
              <a:t>شناسان</a:t>
            </a:r>
            <a:r>
              <a:rPr lang="fa-IR" sz="1900" b="1" dirty="0" smtClean="0">
                <a:cs typeface="B Nazanin" panose="00000400000000000000" pitchFamily="2" charset="-78"/>
              </a:rPr>
              <a:t>، ارتباط </a:t>
            </a:r>
            <a:r>
              <a:rPr lang="fa-IR" sz="1900" b="1" dirty="0">
                <a:cs typeface="B Nazanin" panose="00000400000000000000" pitchFamily="2" charset="-78"/>
              </a:rPr>
              <a:t>را مهم ترين کارکرد زبان دانسته اند؛ </a:t>
            </a:r>
            <a:r>
              <a:rPr lang="fa-IR" sz="2000" b="1" dirty="0">
                <a:cs typeface="B Nazanin" panose="00000400000000000000" pitchFamily="2" charset="-78"/>
              </a:rPr>
              <a:t>و </a:t>
            </a:r>
            <a:r>
              <a:rPr lang="fa-IR" sz="2000" b="1" dirty="0" smtClean="0">
                <a:cs typeface="B Nazanin" panose="00000400000000000000" pitchFamily="2" charset="-78"/>
              </a:rPr>
              <a:t>تربیت </a:t>
            </a:r>
            <a:r>
              <a:rPr lang="fa-IR" sz="2000" b="1" dirty="0">
                <a:cs typeface="B Nazanin" panose="00000400000000000000" pitchFamily="2" charset="-78"/>
              </a:rPr>
              <a:t>نيز، </a:t>
            </a:r>
            <a:r>
              <a:rPr lang="fa-IR" sz="2000" b="1" dirty="0" smtClean="0">
                <a:cs typeface="B Nazanin" panose="00000400000000000000" pitchFamily="2" charset="-78"/>
              </a:rPr>
              <a:t>فرايندي     </a:t>
            </a:r>
            <a:r>
              <a:rPr lang="fa-IR" sz="2000" b="1" dirty="0">
                <a:cs typeface="B Nazanin" panose="00000400000000000000" pitchFamily="2" charset="-78"/>
              </a:rPr>
              <a:t>ارتباطي است، و بدون برقراري ارتباط، ميان مربي و تربيت شونده، تربيت، ممکن نمي گردد. </a:t>
            </a:r>
            <a:endParaRPr lang="fa-IR" sz="2000" b="1" dirty="0" smtClean="0">
              <a:cs typeface="B Nazanin" panose="00000400000000000000" pitchFamily="2" charset="-78"/>
            </a:endParaRPr>
          </a:p>
          <a:p>
            <a:pPr algn="justLow" rtl="1">
              <a:lnSpc>
                <a:spcPct val="20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بخش </a:t>
            </a:r>
            <a:r>
              <a:rPr lang="fa-IR" sz="2000" b="1" dirty="0">
                <a:cs typeface="B Nazanin" panose="00000400000000000000" pitchFamily="2" charset="-78"/>
              </a:rPr>
              <a:t>مهمي از ارتباط تربيتي/آموزشي از طريق ارتباط </a:t>
            </a:r>
            <a:r>
              <a:rPr lang="fa-IR" sz="2000" b="1" dirty="0" smtClean="0">
                <a:cs typeface="B Nazanin" panose="00000400000000000000" pitchFamily="2" charset="-78"/>
              </a:rPr>
              <a:t>کلامی </a:t>
            </a:r>
            <a:r>
              <a:rPr lang="fa-IR" sz="2000" b="1" dirty="0">
                <a:cs typeface="B Nazanin" panose="00000400000000000000" pitchFamily="2" charset="-78"/>
              </a:rPr>
              <a:t>شکل ميگيرد</a:t>
            </a:r>
            <a:r>
              <a:rPr lang="fa-IR" sz="2000" b="1" dirty="0" smtClean="0">
                <a:cs typeface="B Nazanin" panose="00000400000000000000" pitchFamily="2" charset="-78"/>
              </a:rPr>
              <a:t>.</a:t>
            </a:r>
          </a:p>
          <a:p>
            <a:pPr algn="justLow" rtl="1">
              <a:lnSpc>
                <a:spcPct val="200000"/>
              </a:lnSpc>
            </a:pPr>
            <a:r>
              <a:rPr lang="fa-IR" sz="2000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rgbClr val="00B050"/>
                </a:solidFill>
                <a:cs typeface="B Nazanin" panose="00000400000000000000" pitchFamily="2" charset="-78"/>
              </a:rPr>
              <a:t>آيا زبان </a:t>
            </a:r>
            <a:r>
              <a:rPr lang="fa-IR" sz="2000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و  </a:t>
            </a:r>
            <a:r>
              <a:rPr lang="fa-IR" sz="2000" b="1" dirty="0">
                <a:solidFill>
                  <a:srgbClr val="00B050"/>
                </a:solidFill>
                <a:cs typeface="B Nazanin" panose="00000400000000000000" pitchFamily="2" charset="-78"/>
              </a:rPr>
              <a:t>ارتباط از طريق زبان، مي تواند اهداف تربيت را </a:t>
            </a:r>
            <a:r>
              <a:rPr lang="fa-IR" sz="2000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محقق سازد ؟</a:t>
            </a:r>
          </a:p>
          <a:p>
            <a:pPr algn="justLow" rtl="1">
              <a:lnSpc>
                <a:spcPct val="200000"/>
              </a:lnSpc>
            </a:pPr>
            <a:r>
              <a:rPr lang="fa-IR" sz="2000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چه ملاحضات </a:t>
            </a:r>
            <a:r>
              <a:rPr lang="fa-IR" sz="2000" b="1" dirty="0">
                <a:solidFill>
                  <a:srgbClr val="00B050"/>
                </a:solidFill>
                <a:cs typeface="B Nazanin" panose="00000400000000000000" pitchFamily="2" charset="-78"/>
              </a:rPr>
              <a:t>و چه محدوديت هايي در اين مسير وجود </a:t>
            </a:r>
            <a:r>
              <a:rPr lang="fa-IR" sz="2000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دارد ؟</a:t>
            </a:r>
          </a:p>
          <a:p>
            <a:pPr algn="justLow" rtl="1">
              <a:lnSpc>
                <a:spcPct val="20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با </a:t>
            </a:r>
            <a:r>
              <a:rPr lang="fa-IR" sz="2000" b="1" dirty="0">
                <a:cs typeface="B Nazanin" panose="00000400000000000000" pitchFamily="2" charset="-78"/>
              </a:rPr>
              <a:t>شناخت ويژگي </a:t>
            </a:r>
            <a:r>
              <a:rPr lang="fa-IR" sz="2000" b="1" dirty="0" smtClean="0">
                <a:cs typeface="B Nazanin" panose="00000400000000000000" pitchFamily="2" charset="-78"/>
              </a:rPr>
              <a:t>هاي زبان </a:t>
            </a:r>
            <a:r>
              <a:rPr lang="fa-IR" sz="2000" b="1" dirty="0">
                <a:cs typeface="B Nazanin" panose="00000400000000000000" pitchFamily="2" charset="-78"/>
              </a:rPr>
              <a:t>و </a:t>
            </a:r>
            <a:r>
              <a:rPr lang="fa-IR" sz="2000" b="1" dirty="0" smtClean="0">
                <a:cs typeface="B Nazanin" panose="00000400000000000000" pitchFamily="2" charset="-78"/>
              </a:rPr>
              <a:t>چگونگي به کارگيري زبان </a:t>
            </a:r>
            <a:r>
              <a:rPr lang="fa-IR" sz="2000" b="1" dirty="0">
                <a:cs typeface="B Nazanin" panose="00000400000000000000" pitchFamily="2" charset="-78"/>
              </a:rPr>
              <a:t>و برقراري ارتباط زباني مناسب </a:t>
            </a:r>
            <a:r>
              <a:rPr lang="fa-IR" sz="2000" b="1" dirty="0" smtClean="0">
                <a:cs typeface="B Nazanin" panose="00000400000000000000" pitchFamily="2" charset="-78"/>
              </a:rPr>
              <a:t>در   </a:t>
            </a:r>
            <a:r>
              <a:rPr lang="fa-IR" sz="2000" b="1" dirty="0">
                <a:cs typeface="B Nazanin" panose="00000400000000000000" pitchFamily="2" charset="-78"/>
              </a:rPr>
              <a:t>فرايند تربيت/آموزش </a:t>
            </a:r>
            <a:r>
              <a:rPr lang="fa-IR" sz="2000" b="1" dirty="0" smtClean="0">
                <a:cs typeface="B Nazanin" panose="00000400000000000000" pitchFamily="2" charset="-78"/>
              </a:rPr>
              <a:t>ضمن </a:t>
            </a:r>
            <a:r>
              <a:rPr lang="fa-IR" sz="2000" b="1" dirty="0">
                <a:cs typeface="B Nazanin" panose="00000400000000000000" pitchFamily="2" charset="-78"/>
              </a:rPr>
              <a:t>جستجوي پاسخ اين </a:t>
            </a:r>
            <a:r>
              <a:rPr lang="fa-IR" sz="2000" b="1" dirty="0" smtClean="0">
                <a:cs typeface="B Nazanin" panose="00000400000000000000" pitchFamily="2" charset="-78"/>
              </a:rPr>
              <a:t>پرسش ها</a:t>
            </a:r>
            <a:r>
              <a:rPr lang="fa-IR" sz="2000" b="1" dirty="0">
                <a:cs typeface="B Nazanin" panose="00000400000000000000" pitchFamily="2" charset="-78"/>
              </a:rPr>
              <a:t>، </a:t>
            </a:r>
            <a:r>
              <a:rPr lang="fa-IR" sz="2000" b="1" dirty="0" smtClean="0">
                <a:cs typeface="B Nazanin" panose="00000400000000000000" pitchFamily="2" charset="-78"/>
              </a:rPr>
              <a:t>امکان فعاليت تربيتي/آموزشي موثرتري </a:t>
            </a:r>
            <a:r>
              <a:rPr lang="fa-IR" sz="2000" b="1" dirty="0">
                <a:cs typeface="B Nazanin" panose="00000400000000000000" pitchFamily="2" charset="-78"/>
              </a:rPr>
              <a:t>براي معلمان فراهم ميشود.</a:t>
            </a:r>
          </a:p>
        </p:txBody>
      </p:sp>
    </p:spTree>
    <p:extLst>
      <p:ext uri="{BB962C8B-B14F-4D97-AF65-F5344CB8AC3E}">
        <p14:creationId xmlns:p14="http://schemas.microsoft.com/office/powerpoint/2010/main" val="336907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Diagonal Corner Rectangle 4"/>
          <p:cNvSpPr/>
          <p:nvPr/>
        </p:nvSpPr>
        <p:spPr>
          <a:xfrm>
            <a:off x="1691680" y="1484784"/>
            <a:ext cx="6768752" cy="4176464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/>
            <a:r>
              <a:rPr lang="fa-IR" sz="3800" b="1" dirty="0">
                <a:solidFill>
                  <a:schemeClr val="bg1"/>
                </a:solidFill>
                <a:cs typeface="B Titr" panose="00000700000000000000" pitchFamily="2" charset="-78"/>
              </a:rPr>
              <a:t>زبان هم به عنوان نظامی از نشانه ها و هم به عنوان وسیله ی ارتباطی ، </a:t>
            </a:r>
            <a:r>
              <a:rPr lang="fa-IR" sz="3800" b="1" dirty="0" smtClean="0">
                <a:solidFill>
                  <a:schemeClr val="bg1"/>
                </a:solidFill>
                <a:cs typeface="B Titr" panose="00000700000000000000" pitchFamily="2" charset="-78"/>
              </a:rPr>
              <a:t>    نقش </a:t>
            </a:r>
            <a:r>
              <a:rPr lang="fa-IR" sz="3800" b="1" dirty="0">
                <a:solidFill>
                  <a:schemeClr val="bg1"/>
                </a:solidFill>
                <a:cs typeface="B Titr" panose="00000700000000000000" pitchFamily="2" charset="-78"/>
              </a:rPr>
              <a:t>مهمی در تربیت داشته و </a:t>
            </a:r>
            <a:r>
              <a:rPr lang="fa-IR" sz="3800" b="1" dirty="0" smtClean="0">
                <a:solidFill>
                  <a:schemeClr val="bg1"/>
                </a:solidFill>
                <a:cs typeface="B Titr" panose="00000700000000000000" pitchFamily="2" charset="-78"/>
              </a:rPr>
              <a:t>             همچنین </a:t>
            </a:r>
            <a:r>
              <a:rPr lang="fa-IR" sz="3800" b="1" dirty="0">
                <a:solidFill>
                  <a:schemeClr val="bg1"/>
                </a:solidFill>
                <a:cs typeface="B Titr" panose="00000700000000000000" pitchFamily="2" charset="-78"/>
              </a:rPr>
              <a:t>، یکی از مهمترین </a:t>
            </a:r>
            <a:r>
              <a:rPr lang="fa-IR" sz="3800" b="1" dirty="0" smtClean="0">
                <a:solidFill>
                  <a:schemeClr val="bg1"/>
                </a:solidFill>
                <a:cs typeface="B Titr" panose="00000700000000000000" pitchFamily="2" charset="-78"/>
              </a:rPr>
              <a:t>اهداف      </a:t>
            </a:r>
            <a:r>
              <a:rPr lang="fa-IR" sz="3800" b="1" dirty="0">
                <a:solidFill>
                  <a:schemeClr val="bg1"/>
                </a:solidFill>
                <a:cs typeface="B Titr" panose="00000700000000000000" pitchFamily="2" charset="-78"/>
              </a:rPr>
              <a:t>تربیت آموزش زبان است </a:t>
            </a:r>
            <a:r>
              <a:rPr lang="fa-IR" sz="3800" b="1" dirty="0" smtClean="0">
                <a:solidFill>
                  <a:schemeClr val="bg1"/>
                </a:solidFill>
                <a:cs typeface="B Titr" panose="00000700000000000000" pitchFamily="2" charset="-78"/>
              </a:rPr>
              <a:t>.</a:t>
            </a:r>
            <a:endParaRPr lang="fa-IR" sz="38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107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83768" y="332656"/>
            <a:ext cx="6311576" cy="1069514"/>
          </a:xfrm>
        </p:spPr>
        <p:txBody>
          <a:bodyPr/>
          <a:lstStyle/>
          <a:p>
            <a:pPr algn="r"/>
            <a:r>
              <a:rPr lang="fa-IR" altLang="ko-KR" sz="2800" dirty="0" smtClean="0">
                <a:solidFill>
                  <a:srgbClr val="EB7A2D"/>
                </a:solidFill>
                <a:cs typeface="B Titr" panose="00000700000000000000" pitchFamily="2" charset="-78"/>
              </a:rPr>
              <a:t>جایگاه زبان در تقویت مبنای روان شناختی تربیت</a:t>
            </a:r>
            <a:endParaRPr lang="ko-KR" altLang="en-US" sz="2800" dirty="0">
              <a:solidFill>
                <a:srgbClr val="EB7A2D"/>
              </a:solidFill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7415" y="1432197"/>
            <a:ext cx="717567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lnSpc>
                <a:spcPct val="15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دانش روان شناسی ، با حوزه های گوناگون و متنوع خود ، مبنای بسیار مهمی برای تربیت محسوب می شود. </a:t>
            </a:r>
          </a:p>
          <a:p>
            <a:pPr algn="justLow" rtl="1">
              <a:lnSpc>
                <a:spcPct val="15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اهمیت زبان در گرایش های مختلف این علم مانند «روان شناسی پرورشی» ،                    «روان شناسی زبان » ، «روان شناسی رشد » ، «روان شناسی اجتماعی » و غیره     قابل تأمل است .  </a:t>
            </a:r>
            <a:endParaRPr lang="fa-IR" sz="2800" b="1" dirty="0" smtClean="0">
              <a:solidFill>
                <a:srgbClr val="EB7A2D"/>
              </a:solidFill>
              <a:cs typeface="B Nazanin" panose="00000400000000000000" pitchFamily="2" charset="-7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771800" y="1402170"/>
            <a:ext cx="6023544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96132" y="3805284"/>
            <a:ext cx="8396955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Low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b="1" dirty="0" smtClean="0">
                <a:solidFill>
                  <a:srgbClr val="EB7A2D"/>
                </a:solidFill>
                <a:cs typeface="B Nazanin" panose="00000400000000000000" pitchFamily="2" charset="-78"/>
              </a:rPr>
              <a:t>روان شناسی پرورشی : </a:t>
            </a:r>
            <a:r>
              <a:rPr lang="fa-IR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موضوع اصلی آن</a:t>
            </a:r>
            <a:r>
              <a:rPr lang="fa-IR" b="1" dirty="0" smtClean="0">
                <a:solidFill>
                  <a:srgbClr val="EB7A2D"/>
                </a:solidFill>
                <a:cs typeface="B Nazanin" panose="00000400000000000000" pitchFamily="2" charset="-78"/>
              </a:rPr>
              <a:t> </a:t>
            </a:r>
            <a:r>
              <a:rPr lang="fa-IR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یادگیری است که به صورت مستقیم به تربیت مربوط است . </a:t>
            </a:r>
          </a:p>
          <a:p>
            <a:pPr marL="342900" indent="-342900" algn="justLow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b="1" dirty="0" smtClean="0">
                <a:solidFill>
                  <a:srgbClr val="EB7A2D"/>
                </a:solidFill>
                <a:cs typeface="B Nazanin" panose="00000400000000000000" pitchFamily="2" charset="-78"/>
              </a:rPr>
              <a:t>روان شناسی زبان : </a:t>
            </a:r>
            <a:r>
              <a:rPr lang="fa-IR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موضوع آن بررسی مواردی چون نقش رشد و تکامل در فراگیری زبان ، روابط زبان و ذهن ، زبان و مغز وچگونگی فراگیری زبان دوم است . </a:t>
            </a:r>
          </a:p>
          <a:p>
            <a:pPr marL="342900" indent="-342900" algn="justLow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b="1" dirty="0" smtClean="0">
                <a:solidFill>
                  <a:srgbClr val="EB7A2D"/>
                </a:solidFill>
                <a:cs typeface="B Nazanin" panose="00000400000000000000" pitchFamily="2" charset="-78"/>
              </a:rPr>
              <a:t>روان شناسی رشد : </a:t>
            </a:r>
            <a:r>
              <a:rPr lang="fa-IR" b="1" dirty="0">
                <a:solidFill>
                  <a:srgbClr val="00B050"/>
                </a:solidFill>
                <a:cs typeface="B Nazanin" panose="00000400000000000000" pitchFamily="2" charset="-78"/>
              </a:rPr>
              <a:t>يک مربّي آگاه، اطلاعات لازم را در ارتباط با مراحل رشد تهيه مي کند و </a:t>
            </a:r>
            <a:r>
              <a:rPr lang="fa-IR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طبق          </a:t>
            </a:r>
            <a:r>
              <a:rPr lang="fa-IR" b="1" dirty="0">
                <a:solidFill>
                  <a:srgbClr val="00B050"/>
                </a:solidFill>
                <a:cs typeface="B Nazanin" panose="00000400000000000000" pitchFamily="2" charset="-78"/>
              </a:rPr>
              <a:t>يک برنامه دقيق و زمان بندي شده، به ترتيب کودک مي پردازد</a:t>
            </a:r>
            <a:r>
              <a:rPr lang="fa-IR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justLow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b="1" dirty="0" smtClean="0">
                <a:solidFill>
                  <a:srgbClr val="EB7A2D"/>
                </a:solidFill>
                <a:cs typeface="B Nazanin" panose="00000400000000000000" pitchFamily="2" charset="-78"/>
              </a:rPr>
              <a:t>روان شناسی اجتماعی : </a:t>
            </a:r>
            <a:r>
              <a:rPr lang="fa-IR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به مطالعه‌ی </a:t>
            </a:r>
            <a:r>
              <a:rPr lang="fa-IR" b="1" dirty="0">
                <a:solidFill>
                  <a:srgbClr val="00B050"/>
                </a:solidFill>
                <a:cs typeface="B Nazanin" panose="00000400000000000000" pitchFamily="2" charset="-78"/>
              </a:rPr>
              <a:t>علمی و روشمند شیوه‌ی فکر کردن، احساس کردن و رفتار </a:t>
            </a:r>
            <a:r>
              <a:rPr lang="fa-IR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کردن     انسانها در </a:t>
            </a:r>
            <a:r>
              <a:rPr lang="fa-IR" b="1" dirty="0">
                <a:solidFill>
                  <a:srgbClr val="00B050"/>
                </a:solidFill>
                <a:cs typeface="B Nazanin" panose="00000400000000000000" pitchFamily="2" charset="-78"/>
              </a:rPr>
              <a:t>حضور مستقیم و ضمنی دیگران </a:t>
            </a:r>
            <a:r>
              <a:rPr lang="fa-IR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می پردازد . </a:t>
            </a:r>
            <a:endParaRPr lang="fa-IR" b="1" dirty="0">
              <a:solidFill>
                <a:srgbClr val="00B05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587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3563888" y="32618"/>
            <a:ext cx="5087440" cy="1069514"/>
          </a:xfrm>
        </p:spPr>
        <p:txBody>
          <a:bodyPr/>
          <a:lstStyle/>
          <a:p>
            <a:pPr algn="r"/>
            <a:r>
              <a:rPr lang="fa-IR" altLang="ko-KR" sz="2600" dirty="0" smtClean="0">
                <a:solidFill>
                  <a:srgbClr val="EB7A2D"/>
                </a:solidFill>
                <a:cs typeface="B Titr" panose="00000700000000000000" pitchFamily="2" charset="-78"/>
              </a:rPr>
              <a:t>جایگاه زبان در توسعه ی وسایل تربیتی</a:t>
            </a:r>
            <a:endParaRPr lang="ko-KR" altLang="en-US" sz="2600" dirty="0">
              <a:solidFill>
                <a:srgbClr val="EB7A2D"/>
              </a:solidFill>
              <a:cs typeface="B Titr" panose="00000700000000000000" pitchFamily="2" charset="-7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2627784" y="980728"/>
            <a:ext cx="6023544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547664" y="1102132"/>
            <a:ext cx="71756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lnSpc>
                <a:spcPct val="20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از </a:t>
            </a:r>
            <a:r>
              <a:rPr lang="fa-IR" sz="2000" b="1" dirty="0">
                <a:cs typeface="B Nazanin" panose="00000400000000000000" pitchFamily="2" charset="-78"/>
              </a:rPr>
              <a:t>وجوه ارتباط زبان با تربیت وجه </a:t>
            </a:r>
            <a:r>
              <a:rPr lang="fa-IR" sz="2000" b="1" dirty="0" smtClean="0">
                <a:cs typeface="B Nazanin" panose="00000400000000000000" pitchFamily="2" charset="-78"/>
              </a:rPr>
              <a:t>وسیله ای </a:t>
            </a:r>
            <a:r>
              <a:rPr lang="fa-IR" sz="2000" b="1" dirty="0">
                <a:cs typeface="B Nazanin" panose="00000400000000000000" pitchFamily="2" charset="-78"/>
              </a:rPr>
              <a:t>آن در قبال تربیت است </a:t>
            </a:r>
            <a:r>
              <a:rPr lang="fa-IR" sz="2000" b="1" dirty="0" smtClean="0">
                <a:cs typeface="B Nazanin" panose="00000400000000000000" pitchFamily="2" charset="-78"/>
              </a:rPr>
              <a:t>. </a:t>
            </a:r>
          </a:p>
          <a:p>
            <a:pPr marL="342900" indent="-342900" algn="justLow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چگونگی </a:t>
            </a:r>
            <a:r>
              <a:rPr lang="fa-IR" sz="2000" b="1" dirty="0">
                <a:solidFill>
                  <a:srgbClr val="00823B"/>
                </a:solidFill>
                <a:cs typeface="B Nazanin" panose="00000400000000000000" pitchFamily="2" charset="-78"/>
              </a:rPr>
              <a:t>به کارگیری زبان </a:t>
            </a: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(به </a:t>
            </a:r>
            <a:r>
              <a:rPr lang="fa-IR" sz="2000" b="1" dirty="0">
                <a:solidFill>
                  <a:srgbClr val="00823B"/>
                </a:solidFill>
                <a:cs typeface="B Nazanin" panose="00000400000000000000" pitchFamily="2" charset="-78"/>
              </a:rPr>
              <a:t>طور خاص </a:t>
            </a: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زبان) </a:t>
            </a:r>
          </a:p>
          <a:p>
            <a:pPr marL="342900" indent="-342900" algn="justLow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دانش های </a:t>
            </a:r>
            <a:r>
              <a:rPr lang="fa-IR" sz="2000" b="1" dirty="0">
                <a:solidFill>
                  <a:srgbClr val="00823B"/>
                </a:solidFill>
                <a:cs typeface="B Nazanin" panose="00000400000000000000" pitchFamily="2" charset="-78"/>
              </a:rPr>
              <a:t>گوناگون برای </a:t>
            </a: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آموزش</a:t>
            </a:r>
          </a:p>
          <a:p>
            <a:pPr marL="342900" indent="-342900" algn="justLow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تدریس نوآموزان </a:t>
            </a:r>
          </a:p>
          <a:p>
            <a:pPr marL="342900" indent="-342900" algn="justLow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توجه </a:t>
            </a:r>
            <a:r>
              <a:rPr lang="fa-IR" sz="2000" b="1" dirty="0">
                <a:solidFill>
                  <a:srgbClr val="00823B"/>
                </a:solidFill>
                <a:cs typeface="B Nazanin" panose="00000400000000000000" pitchFamily="2" charset="-78"/>
              </a:rPr>
              <a:t>به برنامه های درسی </a:t>
            </a:r>
            <a:endParaRPr lang="fa-IR" sz="2000" b="1" dirty="0" smtClean="0">
              <a:solidFill>
                <a:srgbClr val="00823B"/>
              </a:solidFill>
              <a:cs typeface="B Nazanin" panose="00000400000000000000" pitchFamily="2" charset="-78"/>
            </a:endParaRPr>
          </a:p>
          <a:p>
            <a:pPr marL="342900" indent="-342900" algn="justLow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ادبیات فرهنگی</a:t>
            </a:r>
          </a:p>
          <a:p>
            <a:pPr marL="342900" indent="-342900" algn="justLow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rgbClr val="00823B"/>
                </a:solidFill>
                <a:cs typeface="B Nazanin" panose="00000400000000000000" pitchFamily="2" charset="-78"/>
              </a:rPr>
              <a:t>زبان رسمی زبان </a:t>
            </a: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بیگانه</a:t>
            </a:r>
          </a:p>
          <a:p>
            <a:pPr marL="342900" indent="-342900" algn="justLow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rgbClr val="00823B"/>
                </a:solidFill>
                <a:cs typeface="B Nazanin" panose="00000400000000000000" pitchFamily="2" charset="-78"/>
              </a:rPr>
              <a:t>و هم چنین زبان مذهبی جامعه </a:t>
            </a:r>
            <a:r>
              <a:rPr lang="fa-IR" sz="2000" b="1" dirty="0" smtClean="0">
                <a:solidFill>
                  <a:srgbClr val="00823B"/>
                </a:solidFill>
                <a:cs typeface="B Nazanin" panose="00000400000000000000" pitchFamily="2" charset="-78"/>
              </a:rPr>
              <a:t>و غیره </a:t>
            </a:r>
          </a:p>
          <a:p>
            <a:pPr algn="justLow" rtl="1">
              <a:lnSpc>
                <a:spcPct val="20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جزو </a:t>
            </a:r>
            <a:r>
              <a:rPr lang="fa-IR" sz="2000" b="1" dirty="0">
                <a:cs typeface="B Nazanin" panose="00000400000000000000" pitchFamily="2" charset="-78"/>
              </a:rPr>
              <a:t>مسایل عمده ای هستند که در ارتباط زبان و </a:t>
            </a:r>
            <a:r>
              <a:rPr lang="fa-IR" sz="2000" b="1" dirty="0" smtClean="0">
                <a:cs typeface="B Nazanin" panose="00000400000000000000" pitchFamily="2" charset="-78"/>
              </a:rPr>
              <a:t>تربیت حاصل می گرددند . </a:t>
            </a:r>
            <a:endParaRPr lang="fa-IR" sz="2800" b="1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964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44208" y="692696"/>
            <a:ext cx="223224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1">
              <a:lnSpc>
                <a:spcPct val="200000"/>
              </a:lnSpc>
            </a:pPr>
            <a:r>
              <a:rPr lang="fa-IR" sz="3200" b="1" dirty="0" smtClean="0">
                <a:cs typeface="B Titr" panose="00000700000000000000" pitchFamily="2" charset="-78"/>
              </a:rPr>
              <a:t>منابع </a:t>
            </a:r>
            <a:endParaRPr lang="fa-IR" sz="3200" b="1" dirty="0">
              <a:cs typeface="B Titr" panose="000007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2132856"/>
            <a:ext cx="7234484" cy="13042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Low" rtl="1">
              <a:lnSpc>
                <a:spcPct val="150000"/>
              </a:lnSpc>
              <a:buFontTx/>
              <a:buChar char="-"/>
            </a:pPr>
            <a:r>
              <a:rPr lang="fa-IR" b="1" dirty="0" smtClean="0">
                <a:cs typeface="B Nazanin" panose="00000400000000000000" pitchFamily="2" charset="-78"/>
              </a:rPr>
              <a:t>مقاله تبیین جایگاه زبان در تقویت مبانی ، تصریح اهداف و توسعه ی وسایل تربیت ،         نوشته رضا محمدی چابکی ، استادیار گروه علوم تربیتی دانشگاه شهید بهشتی</a:t>
            </a:r>
          </a:p>
          <a:p>
            <a:pPr marL="285750" indent="-285750" algn="justLow" rtl="1">
              <a:lnSpc>
                <a:spcPct val="150000"/>
              </a:lnSpc>
              <a:buFontTx/>
              <a:buChar char="-"/>
            </a:pPr>
            <a:r>
              <a:rPr lang="fa-IR" b="1" dirty="0" smtClean="0">
                <a:cs typeface="B Nazanin" panose="00000400000000000000" pitchFamily="2" charset="-78"/>
              </a:rPr>
              <a:t>کتاب تاثیر زبان در تربیت ، نوشته اکرم اشرفی</a:t>
            </a:r>
            <a:endParaRPr lang="fa-IR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1514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35a5eeaebf546137fc4582da222690767ce58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717</Words>
  <Application>Microsoft Office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맑은 고딕</vt:lpstr>
      <vt:lpstr>Arial</vt:lpstr>
      <vt:lpstr>B Nazanin</vt:lpstr>
      <vt:lpstr>B Titr</vt:lpstr>
      <vt:lpstr>Calibri</vt:lpstr>
      <vt:lpstr>Wingdings</vt:lpstr>
      <vt:lpstr>Office Theme</vt:lpstr>
      <vt:lpstr>Custom Design</vt:lpstr>
      <vt:lpstr>PowerPoint Presentation</vt:lpstr>
      <vt:lpstr>PowerPoint Presentation</vt:lpstr>
      <vt:lpstr>تعریف زبان</vt:lpstr>
      <vt:lpstr>تربیت</vt:lpstr>
      <vt:lpstr>PowerPoint Presentation</vt:lpstr>
      <vt:lpstr>PowerPoint Presentation</vt:lpstr>
      <vt:lpstr>جایگاه زبان در تقویت مبنای روان شناختی تربیت</vt:lpstr>
      <vt:lpstr>جایگاه زبان در توسعه ی وسایل تربیتی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mimasam</cp:lastModifiedBy>
  <cp:revision>142</cp:revision>
  <dcterms:created xsi:type="dcterms:W3CDTF">2014-04-01T16:35:38Z</dcterms:created>
  <dcterms:modified xsi:type="dcterms:W3CDTF">2024-06-30T19:43:14Z</dcterms:modified>
</cp:coreProperties>
</file>